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3"/>
  </p:notesMasterIdLst>
  <p:sldIdLst>
    <p:sldId id="895" r:id="rId2"/>
    <p:sldId id="939" r:id="rId3"/>
    <p:sldId id="1048" r:id="rId4"/>
    <p:sldId id="773" r:id="rId5"/>
    <p:sldId id="1135" r:id="rId6"/>
    <p:sldId id="1049" r:id="rId7"/>
    <p:sldId id="1052" r:id="rId8"/>
    <p:sldId id="1057" r:id="rId9"/>
    <p:sldId id="1056" r:id="rId10"/>
    <p:sldId id="1054" r:id="rId11"/>
    <p:sldId id="1069" r:id="rId12"/>
    <p:sldId id="1055" r:id="rId13"/>
    <p:sldId id="1053" r:id="rId14"/>
    <p:sldId id="1140" r:id="rId15"/>
    <p:sldId id="1141" r:id="rId16"/>
    <p:sldId id="1142" r:id="rId17"/>
    <p:sldId id="1150" r:id="rId18"/>
    <p:sldId id="1160" r:id="rId19"/>
    <p:sldId id="1143" r:id="rId20"/>
    <p:sldId id="1070" r:id="rId21"/>
    <p:sldId id="1066" r:id="rId22"/>
    <p:sldId id="1144" r:id="rId23"/>
    <p:sldId id="956" r:id="rId24"/>
    <p:sldId id="957" r:id="rId25"/>
    <p:sldId id="958" r:id="rId26"/>
    <p:sldId id="1079" r:id="rId27"/>
    <p:sldId id="1080" r:id="rId28"/>
    <p:sldId id="1081" r:id="rId29"/>
    <p:sldId id="1145" r:id="rId30"/>
    <p:sldId id="1083" r:id="rId31"/>
    <p:sldId id="1086" r:id="rId32"/>
    <p:sldId id="1087" r:id="rId33"/>
    <p:sldId id="1082" r:id="rId34"/>
    <p:sldId id="964" r:id="rId35"/>
    <p:sldId id="1023" r:id="rId36"/>
    <p:sldId id="1163" r:id="rId37"/>
    <p:sldId id="1024" r:id="rId38"/>
    <p:sldId id="1025" r:id="rId39"/>
    <p:sldId id="1026" r:id="rId40"/>
    <p:sldId id="1027" r:id="rId41"/>
    <p:sldId id="1029" r:id="rId42"/>
    <p:sldId id="1031" r:id="rId43"/>
    <p:sldId id="1151" r:id="rId44"/>
    <p:sldId id="1152" r:id="rId45"/>
    <p:sldId id="1153" r:id="rId46"/>
    <p:sldId id="1061" r:id="rId47"/>
    <p:sldId id="1111" r:id="rId48"/>
    <p:sldId id="1088" r:id="rId49"/>
    <p:sldId id="1090" r:id="rId50"/>
    <p:sldId id="1091" r:id="rId51"/>
    <p:sldId id="1092" r:id="rId52"/>
    <p:sldId id="1093" r:id="rId53"/>
    <p:sldId id="1164" r:id="rId54"/>
    <p:sldId id="1094" r:id="rId55"/>
    <p:sldId id="1095" r:id="rId56"/>
    <p:sldId id="969" r:id="rId57"/>
    <p:sldId id="1147" r:id="rId58"/>
    <p:sldId id="1146" r:id="rId59"/>
    <p:sldId id="1097" r:id="rId60"/>
    <p:sldId id="1098" r:id="rId61"/>
    <p:sldId id="1099" r:id="rId62"/>
    <p:sldId id="1101" r:id="rId63"/>
    <p:sldId id="1103" r:id="rId64"/>
    <p:sldId id="1100" r:id="rId65"/>
    <p:sldId id="1108" r:id="rId66"/>
    <p:sldId id="1148" r:id="rId67"/>
    <p:sldId id="1105" r:id="rId68"/>
    <p:sldId id="1106" r:id="rId69"/>
    <p:sldId id="1107" r:id="rId70"/>
    <p:sldId id="1109" r:id="rId71"/>
    <p:sldId id="1110" r:id="rId72"/>
    <p:sldId id="967" r:id="rId73"/>
    <p:sldId id="944" r:id="rId74"/>
    <p:sldId id="970" r:id="rId75"/>
    <p:sldId id="945" r:id="rId76"/>
    <p:sldId id="1112" r:id="rId77"/>
    <p:sldId id="971" r:id="rId78"/>
    <p:sldId id="984" r:id="rId79"/>
    <p:sldId id="1033" r:id="rId80"/>
    <p:sldId id="1113" r:id="rId81"/>
    <p:sldId id="1115" r:id="rId82"/>
    <p:sldId id="1116" r:id="rId83"/>
    <p:sldId id="1149" r:id="rId84"/>
    <p:sldId id="1017" r:id="rId85"/>
    <p:sldId id="985" r:id="rId86"/>
    <p:sldId id="1162" r:id="rId87"/>
    <p:sldId id="1165" r:id="rId88"/>
    <p:sldId id="1161" r:id="rId89"/>
    <p:sldId id="1166" r:id="rId90"/>
    <p:sldId id="986" r:id="rId91"/>
    <p:sldId id="1117" r:id="rId92"/>
    <p:sldId id="1123" r:id="rId93"/>
    <p:sldId id="1124" r:id="rId94"/>
    <p:sldId id="1125" r:id="rId95"/>
    <p:sldId id="1126" r:id="rId96"/>
    <p:sldId id="1127" r:id="rId97"/>
    <p:sldId id="1128" r:id="rId98"/>
    <p:sldId id="1129" r:id="rId99"/>
    <p:sldId id="1130" r:id="rId100"/>
    <p:sldId id="1132" r:id="rId101"/>
    <p:sldId id="1133" r:id="rId102"/>
    <p:sldId id="1134" r:id="rId103"/>
    <p:sldId id="988" r:id="rId104"/>
    <p:sldId id="1006" r:id="rId105"/>
    <p:sldId id="1071" r:id="rId106"/>
    <p:sldId id="1156" r:id="rId107"/>
    <p:sldId id="1155" r:id="rId108"/>
    <p:sldId id="1157" r:id="rId109"/>
    <p:sldId id="1158" r:id="rId110"/>
    <p:sldId id="1167" r:id="rId111"/>
    <p:sldId id="796" r:id="rId11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48"/>
            <p14:sldId id="773"/>
            <p14:sldId id="1135"/>
            <p14:sldId id="1049"/>
            <p14:sldId id="1052"/>
            <p14:sldId id="1057"/>
            <p14:sldId id="1056"/>
            <p14:sldId id="1054"/>
            <p14:sldId id="1069"/>
            <p14:sldId id="1055"/>
            <p14:sldId id="1053"/>
            <p14:sldId id="1140"/>
            <p14:sldId id="1141"/>
            <p14:sldId id="1142"/>
            <p14:sldId id="1150"/>
            <p14:sldId id="1160"/>
            <p14:sldId id="1143"/>
            <p14:sldId id="1070"/>
            <p14:sldId id="1066"/>
            <p14:sldId id="1144"/>
            <p14:sldId id="956"/>
            <p14:sldId id="957"/>
            <p14:sldId id="958"/>
            <p14:sldId id="1079"/>
            <p14:sldId id="1080"/>
            <p14:sldId id="1081"/>
            <p14:sldId id="1145"/>
            <p14:sldId id="1083"/>
            <p14:sldId id="1086"/>
            <p14:sldId id="1087"/>
            <p14:sldId id="1082"/>
            <p14:sldId id="964"/>
            <p14:sldId id="1023"/>
            <p14:sldId id="1163"/>
            <p14:sldId id="1024"/>
            <p14:sldId id="1025"/>
            <p14:sldId id="1026"/>
            <p14:sldId id="1027"/>
            <p14:sldId id="1029"/>
            <p14:sldId id="1031"/>
            <p14:sldId id="1151"/>
            <p14:sldId id="1152"/>
            <p14:sldId id="1153"/>
            <p14:sldId id="1061"/>
            <p14:sldId id="1111"/>
            <p14:sldId id="1088"/>
            <p14:sldId id="1090"/>
            <p14:sldId id="1091"/>
            <p14:sldId id="1092"/>
            <p14:sldId id="1093"/>
            <p14:sldId id="1164"/>
            <p14:sldId id="1094"/>
            <p14:sldId id="1095"/>
            <p14:sldId id="969"/>
            <p14:sldId id="1147"/>
            <p14:sldId id="1146"/>
            <p14:sldId id="1097"/>
            <p14:sldId id="1098"/>
            <p14:sldId id="1099"/>
            <p14:sldId id="1101"/>
            <p14:sldId id="1103"/>
            <p14:sldId id="1100"/>
            <p14:sldId id="1108"/>
            <p14:sldId id="1148"/>
            <p14:sldId id="1105"/>
            <p14:sldId id="1106"/>
            <p14:sldId id="1107"/>
            <p14:sldId id="1109"/>
            <p14:sldId id="1110"/>
            <p14:sldId id="967"/>
            <p14:sldId id="944"/>
            <p14:sldId id="970"/>
            <p14:sldId id="945"/>
            <p14:sldId id="1112"/>
            <p14:sldId id="971"/>
            <p14:sldId id="984"/>
            <p14:sldId id="1033"/>
            <p14:sldId id="1113"/>
            <p14:sldId id="1115"/>
            <p14:sldId id="1116"/>
            <p14:sldId id="1149"/>
            <p14:sldId id="1017"/>
            <p14:sldId id="985"/>
            <p14:sldId id="1162"/>
            <p14:sldId id="1165"/>
            <p14:sldId id="1161"/>
            <p14:sldId id="1166"/>
            <p14:sldId id="986"/>
            <p14:sldId id="1117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2"/>
            <p14:sldId id="1133"/>
            <p14:sldId id="1134"/>
            <p14:sldId id="988"/>
            <p14:sldId id="1006"/>
            <p14:sldId id="1071"/>
            <p14:sldId id="1156"/>
            <p14:sldId id="1155"/>
            <p14:sldId id="1157"/>
            <p14:sldId id="1158"/>
            <p14:sldId id="1167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D4EBE9"/>
    <a:srgbClr val="FB8E20"/>
    <a:srgbClr val="1778B8"/>
    <a:srgbClr val="9E60B8"/>
    <a:srgbClr val="B04432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92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155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12.05.20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473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" TargetMode="Externa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" TargetMode="Externa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xjs/mobx" TargetMode="Externa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api/post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E6E8811-5641-F746-A596-4FBCA0275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1"/>
            <a:ext cx="9939486" cy="6341372"/>
          </a:xfrm>
          <a:prstGeom prst="rect">
            <a:avLst/>
          </a:prstGeom>
          <a:solidFill>
            <a:srgbClr val="D4EBE9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511262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341373"/>
            <a:ext cx="9928323" cy="51662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416489"/>
            <a:ext cx="9906000" cy="418885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OOSE Abendvortrag Online | Mai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615420" y="5663142"/>
            <a:ext cx="3598771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400" b="1" dirty="0" err="1">
                <a:solidFill>
                  <a:srgbClr val="36544F"/>
                </a:solidFill>
              </a:rPr>
              <a:t>Slides</a:t>
            </a:r>
            <a:r>
              <a:rPr lang="de-DE" sz="1400" b="1" dirty="0">
                <a:solidFill>
                  <a:srgbClr val="36544F"/>
                </a:solidFill>
              </a:rPr>
              <a:t>: https://</a:t>
            </a:r>
            <a:r>
              <a:rPr lang="de-DE" sz="1400" b="1" dirty="0" err="1">
                <a:solidFill>
                  <a:srgbClr val="36544F"/>
                </a:solidFill>
              </a:rPr>
              <a:t>nils.buzz</a:t>
            </a:r>
            <a:r>
              <a:rPr lang="de-DE" sz="1400" b="1" dirty="0">
                <a:solidFill>
                  <a:srgbClr val="36544F"/>
                </a:solidFill>
              </a:rPr>
              <a:t>/oose2020-react-state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511262" y="881397"/>
            <a:ext cx="270519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State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of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</a:t>
            </a:r>
            <a:r>
              <a:rPr lang="de-DE" sz="2400" b="1" dirty="0" err="1">
                <a:solidFill>
                  <a:srgbClr val="9E60B8"/>
                </a:solidFill>
                <a:latin typeface="Montserrat" charset="0"/>
              </a:rPr>
              <a:t>the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 Art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511262" y="2478179"/>
            <a:ext cx="384376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in React Anwendungen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E3240D16-1DAD-5F42-A500-877A1C5BD4CE}"/>
              </a:ext>
            </a:extLst>
          </p:cNvPr>
          <p:cNvSpPr/>
          <p:nvPr/>
        </p:nvSpPr>
        <p:spPr>
          <a:xfrm>
            <a:off x="511262" y="1537138"/>
            <a:ext cx="8300925" cy="9403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Zustandsmanagement</a:t>
            </a:r>
            <a:endParaRPr lang="de-DE" sz="32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Liste mit Blog-Posts ("</a:t>
            </a:r>
            <a:r>
              <a:rPr lang="de-DE" dirty="0" err="1"/>
              <a:t>Summaries</a:t>
            </a:r>
            <a:r>
              <a:rPr lang="de-DE" dirty="0"/>
              <a:t>")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406441" y="2759103"/>
            <a:ext cx="4253023" cy="376891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946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5480178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strike="sngStrik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strike="sngStrik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A091B6C-E7E3-5943-A6FE-BA8524FCD561}"/>
              </a:ext>
            </a:extLst>
          </p:cNvPr>
          <p:cNvCxnSpPr>
            <a:cxnSpLocks/>
          </p:cNvCxnSpPr>
          <p:nvPr/>
        </p:nvCxnSpPr>
        <p:spPr>
          <a:xfrm flipH="1" flipV="1">
            <a:off x="2735250" y="3429000"/>
            <a:ext cx="2329731" cy="1357685"/>
          </a:xfrm>
          <a:prstGeom prst="straightConnector1">
            <a:avLst/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5718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Lösung: </a:t>
            </a:r>
            <a:r>
              <a:rPr lang="de-DE" dirty="0" err="1"/>
              <a:t>reselect</a:t>
            </a:r>
            <a:r>
              <a:rPr lang="de-DE" dirty="0"/>
              <a:t>-Bibliothek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Selektoren</a:t>
            </a:r>
            <a:r>
              <a:rPr lang="de-DE" b="0" dirty="0">
                <a:solidFill>
                  <a:srgbClr val="36544F"/>
                </a:solidFill>
              </a:rPr>
              <a:t>", die nur ausgeführt werden, wenn sich eine Abhängigkeit ändert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826126"/>
            <a:ext cx="913585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createSelector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],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viewedPostIds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  <a:r>
              <a:rPr lang="de-DE" sz="16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teure Filterlogik hier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selectViewedPosts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498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einfacher zu bedienen (?)</a:t>
            </a:r>
          </a:p>
          <a:p>
            <a:pPr lvl="1"/>
            <a:r>
              <a:rPr lang="de-DE" dirty="0"/>
              <a:t>Durch Hooks API ist </a:t>
            </a:r>
            <a:r>
              <a:rPr lang="de-DE" dirty="0" err="1"/>
              <a:t>Redux</a:t>
            </a:r>
            <a:r>
              <a:rPr lang="de-DE" dirty="0"/>
              <a:t> aber etwas einfacher geworden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und andere Ansätze widersprechen sich nicht</a:t>
            </a:r>
          </a:p>
          <a:p>
            <a:pPr lvl="1"/>
            <a:r>
              <a:rPr lang="de-DE" dirty="0"/>
              <a:t>Lokaler Zustand weiterhin erlaubt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44549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Bringt </a:t>
            </a:r>
            <a:r>
              <a:rPr lang="de-DE" b="0" i="1" dirty="0" err="1">
                <a:solidFill>
                  <a:srgbClr val="36544F"/>
                </a:solidFill>
              </a:rPr>
              <a:t>reselect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i="1" dirty="0">
                <a:solidFill>
                  <a:srgbClr val="36544F"/>
                </a:solidFill>
              </a:rPr>
              <a:t>immer</a:t>
            </a:r>
            <a:r>
              <a:rPr lang="de-DE" b="0" dirty="0">
                <a:solidFill>
                  <a:srgbClr val="36544F"/>
                </a:solidFill>
              </a:rPr>
              <a:t> mit</a:t>
            </a:r>
          </a:p>
          <a:p>
            <a:r>
              <a:rPr lang="de-DE" b="0" dirty="0">
                <a:solidFill>
                  <a:srgbClr val="36544F"/>
                </a:solidFill>
              </a:rPr>
              <a:t>Template für </a:t>
            </a:r>
            <a:r>
              <a:rPr lang="de-DE" b="0" dirty="0" err="1">
                <a:solidFill>
                  <a:srgbClr val="36544F"/>
                </a:solidFill>
              </a:rPr>
              <a:t>create-react-app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7149987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https://github.com/mobxjs/mobx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Modelle werden als ES6-Klassen geschrieben und mit </a:t>
            </a:r>
            <a:r>
              <a:rPr lang="de-DE" b="0" dirty="0" err="1">
                <a:solidFill>
                  <a:srgbClr val="36544F"/>
                </a:solidFill>
              </a:rPr>
              <a:t>Dekoratoren</a:t>
            </a:r>
            <a:r>
              <a:rPr lang="de-DE" b="0" dirty="0">
                <a:solidFill>
                  <a:srgbClr val="36544F"/>
                </a:solidFill>
              </a:rPr>
              <a:t> versehen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4905112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https://github.com/mobxjs/mobx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Modelle werden als ES6-Klassen geschrieben und mit </a:t>
            </a:r>
            <a:r>
              <a:rPr lang="de-DE" b="0" dirty="0" err="1">
                <a:solidFill>
                  <a:srgbClr val="36544F"/>
                </a:solidFill>
              </a:rPr>
              <a:t>Dekoratoren</a:t>
            </a:r>
            <a:r>
              <a:rPr lang="de-DE" b="0" dirty="0">
                <a:solidFill>
                  <a:srgbClr val="36544F"/>
                </a:solidFill>
              </a:rPr>
              <a:t> versehen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FC11318-9ECA-C54F-A74C-8F8B62B501D5}"/>
              </a:ext>
            </a:extLst>
          </p:cNvPr>
          <p:cNvSpPr/>
          <p:nvPr/>
        </p:nvSpPr>
        <p:spPr>
          <a:xfrm>
            <a:off x="1270861" y="2836259"/>
            <a:ext cx="658484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observable,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mobx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34322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https://github.com/mobxjs/mobx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Modelle werden als ES6-Klassen geschrieben und mit </a:t>
            </a:r>
            <a:r>
              <a:rPr lang="de-DE" b="0" dirty="0" err="1">
                <a:solidFill>
                  <a:srgbClr val="36544F"/>
                </a:solidFill>
              </a:rPr>
              <a:t>Dekoratoren</a:t>
            </a:r>
            <a:r>
              <a:rPr lang="de-DE" b="0" dirty="0">
                <a:solidFill>
                  <a:srgbClr val="36544F"/>
                </a:solidFill>
              </a:rPr>
              <a:t> versehen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E6BF48-0A0C-DD42-9A3E-92ACC7CD5C53}"/>
              </a:ext>
            </a:extLst>
          </p:cNvPr>
          <p:cNvSpPr/>
          <p:nvPr/>
        </p:nvSpPr>
        <p:spPr>
          <a:xfrm>
            <a:off x="1270861" y="2836259"/>
            <a:ext cx="658484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observable,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mobx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@observable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action.bound</a:t>
            </a:r>
            <a:endParaRPr lang="de-DE" sz="14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@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action.bound</a:t>
            </a:r>
            <a:endParaRPr lang="de-DE" sz="14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logout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null;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731685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Komponenten werden zu "</a:t>
            </a:r>
            <a:r>
              <a:rPr lang="de-DE" b="0" dirty="0" err="1">
                <a:solidFill>
                  <a:srgbClr val="36544F"/>
                </a:solidFill>
              </a:rPr>
              <a:t>Observern</a:t>
            </a:r>
            <a:r>
              <a:rPr lang="de-DE" b="0" dirty="0">
                <a:solidFill>
                  <a:srgbClr val="36544F"/>
                </a:solidFill>
              </a:rPr>
              <a:t>", die automatisch bei Aktualisierungen am Model aktualisiert werden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3E6BF48-0A0C-DD42-9A3E-92ACC7CD5C53}"/>
              </a:ext>
            </a:extLst>
          </p:cNvPr>
          <p:cNvSpPr/>
          <p:nvPr/>
        </p:nvSpPr>
        <p:spPr>
          <a:xfrm>
            <a:off x="1177871" y="2935102"/>
            <a:ext cx="79041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de-DE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mobx-react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UserBadge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.logout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observer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UserBadge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844517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MobX</a:t>
            </a:r>
            <a:r>
              <a:rPr lang="de-DE" dirty="0"/>
              <a:t>: "Simple, </a:t>
            </a:r>
            <a:r>
              <a:rPr lang="de-DE" dirty="0" err="1"/>
              <a:t>scalable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Datenfluss wie bei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in eine Richtung</a:t>
            </a:r>
          </a:p>
          <a:p>
            <a:r>
              <a:rPr lang="de-DE" b="0" dirty="0">
                <a:solidFill>
                  <a:srgbClr val="36544F"/>
                </a:solidFill>
              </a:rPr>
              <a:t>Aufteilung in State und Actions, auch ähnlich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Programmiermodell natürlich ganz anders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Dev</a:t>
            </a:r>
            <a:r>
              <a:rPr lang="de-DE" b="0" dirty="0">
                <a:solidFill>
                  <a:srgbClr val="36544F"/>
                </a:solidFill>
              </a:rPr>
              <a:t> Tools ebenfalls vorhanden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CD5DC2-6812-B741-8C91-65E5523A3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03" y="3537488"/>
            <a:ext cx="5402394" cy="292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24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Was ist mit den </a:t>
            </a:r>
            <a:r>
              <a:rPr lang="de-DE" dirty="0" err="1"/>
              <a:t>Likes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6C84F06-0ACD-0447-983C-734933B3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18" y="1508777"/>
            <a:ext cx="5888491" cy="50823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1001864" y="3283889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9E260-F1B1-8846-9978-3967B3BBB195}"/>
              </a:ext>
            </a:extLst>
          </p:cNvPr>
          <p:cNvSpPr/>
          <p:nvPr/>
        </p:nvSpPr>
        <p:spPr>
          <a:xfrm>
            <a:off x="1001863" y="4241011"/>
            <a:ext cx="1152939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6B348ED-B41A-E447-B6FE-0A9C85EC30A5}"/>
              </a:ext>
            </a:extLst>
          </p:cNvPr>
          <p:cNvSpPr/>
          <p:nvPr/>
        </p:nvSpPr>
        <p:spPr>
          <a:xfrm>
            <a:off x="997889" y="5194173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345732-E5D1-EE42-A86A-7DC0CED40AD5}"/>
              </a:ext>
            </a:extLst>
          </p:cNvPr>
          <p:cNvSpPr/>
          <p:nvPr/>
        </p:nvSpPr>
        <p:spPr>
          <a:xfrm>
            <a:off x="1017768" y="6158582"/>
            <a:ext cx="572494" cy="27034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8557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Es ist komplex...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</a:t>
            </a:r>
            <a:r>
              <a:rPr lang="de-DE" b="0" dirty="0" err="1">
                <a:solidFill>
                  <a:srgbClr val="36544F"/>
                </a:solidFill>
              </a:rPr>
              <a:t>Möglichlkeiten</a:t>
            </a:r>
            <a:r>
              <a:rPr lang="de-DE" b="0" dirty="0">
                <a:solidFill>
                  <a:srgbClr val="36544F"/>
                </a:solidFill>
              </a:rPr>
              <a:t>, durch (Custom) Hooks noch mehr als früher</a:t>
            </a:r>
          </a:p>
          <a:p>
            <a:r>
              <a:rPr lang="de-DE" b="0" dirty="0">
                <a:solidFill>
                  <a:srgbClr val="36544F"/>
                </a:solidFill>
              </a:rPr>
              <a:t>Lokaler und globaler State </a:t>
            </a:r>
            <a:r>
              <a:rPr lang="de-DE" b="0" dirty="0" err="1">
                <a:solidFill>
                  <a:srgbClr val="36544F"/>
                </a:solidFill>
              </a:rPr>
              <a:t>schliessen</a:t>
            </a:r>
            <a:r>
              <a:rPr lang="de-DE" b="0" dirty="0">
                <a:solidFill>
                  <a:srgbClr val="36544F"/>
                </a:solidFill>
              </a:rPr>
              <a:t> sich nicht aus</a:t>
            </a:r>
          </a:p>
          <a:p>
            <a:pPr lvl="1"/>
            <a:r>
              <a:rPr lang="de-DE" dirty="0"/>
              <a:t>State immer so nah wie möglich halten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+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!==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kann (für einfache Fälle) eine Alternative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Auf jeden Fall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Falls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, mit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Toolkit starten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414154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https://</a:t>
            </a:r>
            <a:r>
              <a:rPr lang="de-DE" sz="1400" spc="80" dirty="0" err="1"/>
              <a:t>reacttraining.dev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1664714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3979129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nils.buzz</a:t>
            </a:r>
            <a:r>
              <a:rPr lang="de-DE" sz="2000" b="1" dirty="0">
                <a:solidFill>
                  <a:srgbClr val="36544F"/>
                </a:solidFill>
              </a:rPr>
              <a:t>/oose2020-react-state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github.com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nilshartmann</a:t>
            </a:r>
            <a:r>
              <a:rPr lang="de-DE" sz="2000" b="1" dirty="0">
                <a:solidFill>
                  <a:srgbClr val="36544F"/>
                </a:solidFill>
              </a:rPr>
              <a:t>/</a:t>
            </a:r>
            <a:r>
              <a:rPr lang="de-DE" sz="2000" b="1" dirty="0" err="1">
                <a:solidFill>
                  <a:srgbClr val="36544F"/>
                </a:solidFill>
              </a:rPr>
              <a:t>react-state-example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45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State für den Filter der Post-Liste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315693" y="3460805"/>
            <a:ext cx="1566407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6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Was ist eigentlich damit? Die URL...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Welcher Post wird gerade angezeigt?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1" y="2061663"/>
            <a:ext cx="5621257" cy="217354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A08EC3-8117-CD4E-A379-97528B060A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90" y="4491849"/>
            <a:ext cx="5621258" cy="217354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C8E2372D-733C-FD4A-8273-A02646E2A070}"/>
              </a:ext>
            </a:extLst>
          </p:cNvPr>
          <p:cNvSpPr/>
          <p:nvPr/>
        </p:nvSpPr>
        <p:spPr>
          <a:xfrm>
            <a:off x="1952045" y="2212450"/>
            <a:ext cx="489005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989A320-F1A1-084F-BCAE-EC8D175B6769}"/>
              </a:ext>
            </a:extLst>
          </p:cNvPr>
          <p:cNvSpPr/>
          <p:nvPr/>
        </p:nvSpPr>
        <p:spPr>
          <a:xfrm>
            <a:off x="1881808" y="4623020"/>
            <a:ext cx="853441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96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052124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Reiner UI-State vs. "Cache"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Filter und </a:t>
            </a:r>
            <a:r>
              <a:rPr lang="de-DE" sz="1400" b="0" dirty="0" err="1">
                <a:solidFill>
                  <a:srgbClr val="36544F"/>
                </a:solidFill>
              </a:rPr>
              <a:t>recently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viewed</a:t>
            </a:r>
            <a:r>
              <a:rPr lang="de-DE" sz="1400" b="0" dirty="0">
                <a:solidFill>
                  <a:srgbClr val="36544F"/>
                </a:solidFill>
              </a:rPr>
              <a:t> werden nur auf dem Client gehalten, sind nur für die UI relevant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Blog-Posts und </a:t>
            </a:r>
            <a:r>
              <a:rPr lang="de-DE" sz="1400" b="0" dirty="0" err="1">
                <a:solidFill>
                  <a:srgbClr val="36544F"/>
                </a:solidFill>
              </a:rPr>
              <a:t>Likes</a:t>
            </a:r>
            <a:r>
              <a:rPr lang="de-DE" sz="1400" b="0" dirty="0">
                <a:solidFill>
                  <a:srgbClr val="36544F"/>
                </a:solidFill>
              </a:rPr>
              <a:t> werden auf dem Server gespeichert, müssen als synchronisiert werden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98566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Global oder lokal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Global: </a:t>
            </a: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, angemeldeter Benutzer, ...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"Halbglobal": Zustand, der über Komponenten-Wechsel erhalten bleiben soll (z.B. Sortierung)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Lokal: nur in einer Komponente relevant (z.B. Formular)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Reiner UI-State vs. "Cache"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Filter und </a:t>
            </a:r>
            <a:r>
              <a:rPr lang="de-DE" sz="1400" b="0" dirty="0" err="1">
                <a:solidFill>
                  <a:srgbClr val="36544F"/>
                </a:solidFill>
              </a:rPr>
              <a:t>recently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viewed</a:t>
            </a:r>
            <a:r>
              <a:rPr lang="de-DE" sz="1400" b="0" dirty="0">
                <a:solidFill>
                  <a:srgbClr val="36544F"/>
                </a:solidFill>
              </a:rPr>
              <a:t> werden nur auf dem Client gehalten, sind nur für die UI relevant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Blog-Posts und </a:t>
            </a:r>
            <a:r>
              <a:rPr lang="de-DE" sz="1400" b="0" dirty="0" err="1">
                <a:solidFill>
                  <a:srgbClr val="36544F"/>
                </a:solidFill>
              </a:rPr>
              <a:t>Likes</a:t>
            </a:r>
            <a:r>
              <a:rPr lang="de-DE" sz="1400" b="0" dirty="0">
                <a:solidFill>
                  <a:srgbClr val="36544F"/>
                </a:solidFill>
              </a:rPr>
              <a:t> werden auf dem Server gespeichert, müssen als synchronisiert werden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Stabiler vs. veränderlicher Zustand</a:t>
            </a:r>
          </a:p>
          <a:p>
            <a:pPr>
              <a:lnSpc>
                <a:spcPct val="150000"/>
              </a:lnSpc>
            </a:pPr>
            <a:r>
              <a:rPr lang="de-DE" sz="1400" b="0" dirty="0" err="1">
                <a:solidFill>
                  <a:srgbClr val="36544F"/>
                </a:solidFill>
              </a:rPr>
              <a:t>Theme</a:t>
            </a:r>
            <a:r>
              <a:rPr lang="de-DE" sz="1400" b="0" dirty="0">
                <a:solidFill>
                  <a:srgbClr val="36544F"/>
                </a:solidFill>
              </a:rPr>
              <a:t> und Benutzer ändern sich nur selten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Zustand im Eingabefeld ändert sich häufig und schnell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Was ist mit Daten vom Server? (Beispiel: Klick auf "Like")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Konsequenz für Performance!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33414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Fragestellungen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Wo wird der State aufgehängt? Global oder lokal?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Wie kommen die benötigten Komponenten an den State?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Wie können Komponenten mit dem State interagieren  (verändern)?</a:t>
            </a:r>
          </a:p>
          <a:p>
            <a:pPr>
              <a:lnSpc>
                <a:spcPct val="15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32765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1600" dirty="0"/>
              <a:t>React State</a:t>
            </a:r>
          </a:p>
          <a:p>
            <a:pPr>
              <a:lnSpc>
                <a:spcPct val="15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Grundsätzlicher Datenfluss in React-Anwendungen in </a:t>
            </a:r>
            <a:r>
              <a:rPr lang="de-DE" sz="1400" b="0" u="sng" dirty="0">
                <a:solidFill>
                  <a:srgbClr val="36544F"/>
                </a:solidFill>
              </a:rPr>
              <a:t>eine</a:t>
            </a:r>
            <a:r>
              <a:rPr lang="de-DE" sz="1400" b="0" dirty="0">
                <a:solidFill>
                  <a:srgbClr val="36544F"/>
                </a:solidFill>
              </a:rPr>
              <a:t> Richtung</a:t>
            </a:r>
          </a:p>
          <a:p>
            <a:pPr lvl="1">
              <a:lnSpc>
                <a:spcPct val="150000"/>
              </a:lnSpc>
            </a:pPr>
            <a:r>
              <a:rPr lang="de-DE" sz="1400" dirty="0"/>
              <a:t>Das ändert sich auch mit den gezeigten Ansätzen nicht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E3F43D0-2335-B649-8863-43F50132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11" y="2576008"/>
            <a:ext cx="5680128" cy="40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6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2279832" y="4023759"/>
            <a:ext cx="5346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Umsetzung</a:t>
            </a:r>
            <a:endParaRPr lang="de-DE" sz="2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7255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 </a:t>
            </a:r>
            <a:r>
              <a:rPr lang="de-DE" dirty="0" err="1"/>
              <a:t>anwendungen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Vorbemerkung: </a:t>
            </a:r>
            <a:r>
              <a:rPr lang="de-DE" dirty="0" err="1"/>
              <a:t>TypeScript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Funktioniert mit allen gezeigten Ansätzen reibungslos</a:t>
            </a:r>
          </a:p>
          <a:p>
            <a:r>
              <a:rPr lang="de-DE" b="0" dirty="0">
                <a:solidFill>
                  <a:srgbClr val="36544F"/>
                </a:solidFill>
              </a:rPr>
              <a:t>Empfehlung: Verwenden</a:t>
            </a:r>
          </a:p>
          <a:p>
            <a:pPr lvl="1"/>
            <a:r>
              <a:rPr lang="de-DE" dirty="0"/>
              <a:t>(Steht sogar im </a:t>
            </a:r>
            <a:r>
              <a:rPr lang="de-DE" dirty="0" err="1"/>
              <a:t>Redux</a:t>
            </a:r>
            <a:r>
              <a:rPr lang="de-DE" dirty="0"/>
              <a:t> "Style Guide")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683256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Klassiker: lokaler State mit </a:t>
            </a:r>
            <a:r>
              <a:rPr lang="de-DE" dirty="0" err="1"/>
              <a:t>React.useState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2919E-5C8E-CE43-AD6C-8384F317F85B}"/>
              </a:ext>
            </a:extLst>
          </p:cNvPr>
          <p:cNvSpPr txBox="1"/>
          <p:nvPr/>
        </p:nvSpPr>
        <p:spPr>
          <a:xfrm>
            <a:off x="385073" y="210551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99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Der Klassiker: lokaler State mit </a:t>
            </a:r>
            <a:r>
              <a:rPr lang="de-DE" dirty="0" err="1"/>
              <a:t>React.useState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2919E-5C8E-CE43-AD6C-8384F317F85B}"/>
              </a:ext>
            </a:extLst>
          </p:cNvPr>
          <p:cNvSpPr txBox="1"/>
          <p:nvPr/>
        </p:nvSpPr>
        <p:spPr>
          <a:xfrm>
            <a:off x="385073" y="210551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setUsername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setPassword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e.target.value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481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Custom Hooks, um State zu verwalten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Hooks sind reguläre JavaScript-Funktionen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Signatur und Rückgabewert können frei gewählt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(anders als bei Funktionskomponenten)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Hooks können Hooks verwenden (</a:t>
            </a:r>
            <a:r>
              <a:rPr lang="de-DE" b="0" dirty="0" err="1">
                <a:solidFill>
                  <a:srgbClr val="36544F"/>
                </a:solidFill>
              </a:rPr>
              <a:t>setState</a:t>
            </a:r>
            <a:r>
              <a:rPr lang="de-DE" b="0" dirty="0">
                <a:solidFill>
                  <a:srgbClr val="36544F"/>
                </a:solidFill>
              </a:rPr>
              <a:t> z.B.!)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Wenn ein Hook State enthält und verändert, wird die verwendende Komponente neu gerendert </a:t>
            </a:r>
          </a:p>
        </p:txBody>
      </p:sp>
    </p:spTree>
    <p:extLst>
      <p:ext uri="{BB962C8B-B14F-4D97-AF65-F5344CB8AC3E}">
        <p14:creationId xmlns:p14="http://schemas.microsoft.com/office/powerpoint/2010/main" val="243881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69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Hello</a:t>
            </a:r>
            <a:r>
              <a:rPr lang="de-DE" dirty="0"/>
              <a:t> World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1686739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Hook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(initial);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+ 1)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Komponente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CounterButton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(10);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increaseCounter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}&gt;{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29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Verwaltet Daten und Request-Zustand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007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res.json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15450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(Wieder-)Verwendung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787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(Wieder-)Verwendung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hlinkClick r:id="rId2"/>
              </a:rPr>
              <a:t>http://api/posts/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&lt;Blog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69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1730018" y="420867"/>
            <a:ext cx="6445995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Nächstes öffentliches React-Seminar (online):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25./26. Juni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www.oose.de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seminar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/web-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apps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948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2127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Fehleranfällig!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/>
          <p:nvPr/>
        </p:nvCxnSpPr>
        <p:spPr>
          <a:xfrm flipH="1" flipV="1">
            <a:off x="3466769" y="3808675"/>
            <a:ext cx="2464904" cy="30214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150581" y="4723076"/>
            <a:ext cx="1860606" cy="230587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003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C8CFF-068A-034B-9785-AA27F0F95201}"/>
              </a:ext>
            </a:extLst>
          </p:cNvPr>
          <p:cNvSpPr txBox="1"/>
          <p:nvPr/>
        </p:nvSpPr>
        <p:spPr>
          <a:xfrm>
            <a:off x="6011186" y="3429000"/>
            <a:ext cx="377379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B04432"/>
                </a:solidFill>
                <a:latin typeface="Source Sans Pro" panose="020B0503030403020204" pitchFamily="34" charset="0"/>
              </a:rPr>
              <a:t>Noch komplexer: Fehlerzustand!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 ist das gewollt?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nicht 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zurücksetzen?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Was passiert, wenn wir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vergessen,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oder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error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zurück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zusetzen?</a:t>
            </a:r>
          </a:p>
          <a:p>
            <a:endParaRPr lang="de-DE" sz="105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...oder hier?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513671E5-131E-9A47-ADD7-D8C1AA663B49}"/>
              </a:ext>
            </a:extLst>
          </p:cNvPr>
          <p:cNvCxnSpPr>
            <a:cxnSpLocks/>
          </p:cNvCxnSpPr>
          <p:nvPr/>
        </p:nvCxnSpPr>
        <p:spPr>
          <a:xfrm flipH="1" flipV="1">
            <a:off x="3275937" y="4341412"/>
            <a:ext cx="2735250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2ECCD46-EBB9-A244-9686-B7C065DFB34A}"/>
              </a:ext>
            </a:extLst>
          </p:cNvPr>
          <p:cNvCxnSpPr>
            <a:cxnSpLocks/>
          </p:cNvCxnSpPr>
          <p:nvPr/>
        </p:nvCxnSpPr>
        <p:spPr>
          <a:xfrm flipH="1">
            <a:off x="4341413" y="5486400"/>
            <a:ext cx="1669773" cy="5565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F6714E3-396F-6442-81A8-39D75770AD99}"/>
              </a:ext>
            </a:extLst>
          </p:cNvPr>
          <p:cNvCxnSpPr>
            <a:cxnSpLocks/>
          </p:cNvCxnSpPr>
          <p:nvPr/>
        </p:nvCxnSpPr>
        <p:spPr>
          <a:xfrm flipH="1" flipV="1">
            <a:off x="4579951" y="5987332"/>
            <a:ext cx="1431234" cy="2687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122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 Zustand 😱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true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setLoading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);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setData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res.json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setError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0716617B-88E0-D54B-BDA8-8EB06CEBB491}"/>
              </a:ext>
            </a:extLst>
          </p:cNvPr>
          <p:cNvSpPr/>
          <p:nvPr/>
        </p:nvSpPr>
        <p:spPr>
          <a:xfrm>
            <a:off x="4774425" y="3906905"/>
            <a:ext cx="689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👉 Diese "Teilzustände" sind nicht unabhängig!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ABEDF42-87A2-874F-B166-66956BE83976}"/>
              </a:ext>
            </a:extLst>
          </p:cNvPr>
          <p:cNvCxnSpPr>
            <a:cxnSpLocks/>
          </p:cNvCxnSpPr>
          <p:nvPr/>
        </p:nvCxnSpPr>
        <p:spPr>
          <a:xfrm flipV="1">
            <a:off x="7172328" y="2870422"/>
            <a:ext cx="564291" cy="103648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783C131-CDBF-A74C-B1C6-57FE173C681A}"/>
              </a:ext>
            </a:extLst>
          </p:cNvPr>
          <p:cNvCxnSpPr>
            <a:cxnSpLocks/>
          </p:cNvCxnSpPr>
          <p:nvPr/>
        </p:nvCxnSpPr>
        <p:spPr>
          <a:xfrm flipV="1">
            <a:off x="7044856" y="3140765"/>
            <a:ext cx="254944" cy="76614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1D7165C-E948-FD4E-B67E-C22C7C3A8561}"/>
              </a:ext>
            </a:extLst>
          </p:cNvPr>
          <p:cNvCxnSpPr>
            <a:cxnSpLocks/>
          </p:cNvCxnSpPr>
          <p:nvPr/>
        </p:nvCxnSpPr>
        <p:spPr>
          <a:xfrm flipH="1" flipV="1">
            <a:off x="5737311" y="3429000"/>
            <a:ext cx="1197232" cy="47790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34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Custom Hooks zur Verwaltung von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Hook zum Laden von Daten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Objekte bei "komplexem" Zustand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false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null,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.catch(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7C09212-2A7C-524C-B607-47CF16B44961}"/>
              </a:ext>
            </a:extLst>
          </p:cNvPr>
          <p:cNvSpPr/>
          <p:nvPr/>
        </p:nvSpPr>
        <p:spPr>
          <a:xfrm>
            <a:off x="7097365" y="3915696"/>
            <a:ext cx="2938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Ein "logischer" Zustand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54000F3-82CB-9D42-AE45-CD4100B25C71}"/>
              </a:ext>
            </a:extLst>
          </p:cNvPr>
          <p:cNvCxnSpPr>
            <a:cxnSpLocks/>
          </p:cNvCxnSpPr>
          <p:nvPr/>
        </p:nvCxnSpPr>
        <p:spPr>
          <a:xfrm flipH="1" flipV="1">
            <a:off x="5080883" y="3802276"/>
            <a:ext cx="2041385" cy="356256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07F245D-D429-2646-8B2C-C116787832FF}"/>
              </a:ext>
            </a:extLst>
          </p:cNvPr>
          <p:cNvCxnSpPr>
            <a:cxnSpLocks/>
          </p:cNvCxnSpPr>
          <p:nvPr/>
        </p:nvCxnSpPr>
        <p:spPr>
          <a:xfrm flipH="1">
            <a:off x="6345141" y="4214338"/>
            <a:ext cx="777127" cy="413321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4D0D839-3BEC-4844-BB9A-5835B883B8B0}"/>
              </a:ext>
            </a:extLst>
          </p:cNvPr>
          <p:cNvCxnSpPr>
            <a:cxnSpLocks/>
          </p:cNvCxnSpPr>
          <p:nvPr/>
        </p:nvCxnSpPr>
        <p:spPr>
          <a:xfrm flipH="1">
            <a:off x="6733706" y="4214338"/>
            <a:ext cx="454273" cy="66631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D57F4F1-FD87-594A-B86A-F91DA9CAA53C}"/>
              </a:ext>
            </a:extLst>
          </p:cNvPr>
          <p:cNvCxnSpPr>
            <a:cxnSpLocks/>
          </p:cNvCxnSpPr>
          <p:nvPr/>
        </p:nvCxnSpPr>
        <p:spPr>
          <a:xfrm flipH="1" flipV="1">
            <a:off x="6627447" y="3136010"/>
            <a:ext cx="494821" cy="96435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83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(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oder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696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0871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Logik und Zustand wandern aus Komponente in eine neue Funktion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Diese Funktion ist React-unabhängig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28D3C75-53B9-AA49-8509-77EE2EA1DE6B}"/>
              </a:ext>
            </a:extLst>
          </p:cNvPr>
          <p:cNvSpPr/>
          <p:nvPr/>
        </p:nvSpPr>
        <p:spPr>
          <a:xfrm>
            <a:off x="3386380" y="3308888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322A38-2D76-2C42-95F2-016D834ACCEF}"/>
              </a:ext>
            </a:extLst>
          </p:cNvPr>
          <p:cNvSpPr/>
          <p:nvPr/>
        </p:nvSpPr>
        <p:spPr>
          <a:xfrm>
            <a:off x="3386380" y="4557092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6C2D5610-EB4E-4145-A681-A67807F1E816}"/>
              </a:ext>
            </a:extLst>
          </p:cNvPr>
          <p:cNvSpPr/>
          <p:nvPr/>
        </p:nvSpPr>
        <p:spPr>
          <a:xfrm>
            <a:off x="5319357" y="3212695"/>
            <a:ext cx="921056" cy="192386"/>
          </a:xfrm>
          <a:prstGeom prst="roundRect">
            <a:avLst/>
          </a:prstGeom>
          <a:solidFill>
            <a:schemeClr val="accent2"/>
          </a:solidFill>
          <a:ln>
            <a:solidFill>
              <a:srgbClr val="FB8E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state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1B32663-4524-424D-88B6-37AA25498267}"/>
              </a:ext>
            </a:extLst>
          </p:cNvPr>
          <p:cNvCxnSpPr>
            <a:cxnSpLocks/>
          </p:cNvCxnSpPr>
          <p:nvPr/>
        </p:nvCxnSpPr>
        <p:spPr>
          <a:xfrm flipV="1">
            <a:off x="5238427" y="3678221"/>
            <a:ext cx="1" cy="878871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98857FE6-79B6-F841-9145-2C138F0F26F1}"/>
              </a:ext>
            </a:extLst>
          </p:cNvPr>
          <p:cNvSpPr/>
          <p:nvPr/>
        </p:nvSpPr>
        <p:spPr>
          <a:xfrm>
            <a:off x="5200119" y="3965268"/>
            <a:ext cx="5918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7A55E6-241A-5242-BA49-73FAB8FBADB6}"/>
              </a:ext>
            </a:extLst>
          </p:cNvPr>
          <p:cNvCxnSpPr>
            <a:cxnSpLocks/>
          </p:cNvCxnSpPr>
          <p:nvPr/>
        </p:nvCxnSpPr>
        <p:spPr>
          <a:xfrm>
            <a:off x="4017988" y="3678220"/>
            <a:ext cx="0" cy="878872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828596A-D955-8346-8E13-40349003E4C2}"/>
              </a:ext>
            </a:extLst>
          </p:cNvPr>
          <p:cNvSpPr/>
          <p:nvPr/>
        </p:nvSpPr>
        <p:spPr>
          <a:xfrm>
            <a:off x="3974412" y="3993045"/>
            <a:ext cx="5084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6257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0871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Logik und Zustand wandern aus Komponente in eine neue Funktion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Diese Funktion ist React-unabhängig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28D3C75-53B9-AA49-8509-77EE2EA1DE6B}"/>
              </a:ext>
            </a:extLst>
          </p:cNvPr>
          <p:cNvSpPr/>
          <p:nvPr/>
        </p:nvSpPr>
        <p:spPr>
          <a:xfrm>
            <a:off x="3386380" y="3308888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-Funktion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3322A38-2D76-2C42-95F2-016D834ACCEF}"/>
              </a:ext>
            </a:extLst>
          </p:cNvPr>
          <p:cNvSpPr/>
          <p:nvPr/>
        </p:nvSpPr>
        <p:spPr>
          <a:xfrm>
            <a:off x="3386380" y="4557092"/>
            <a:ext cx="2193010" cy="369332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8857FE6-79B6-F841-9145-2C138F0F26F1}"/>
              </a:ext>
            </a:extLst>
          </p:cNvPr>
          <p:cNvSpPr/>
          <p:nvPr/>
        </p:nvSpPr>
        <p:spPr>
          <a:xfrm>
            <a:off x="6213373" y="3355054"/>
            <a:ext cx="13308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, alter State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157A55E6-241A-5242-BA49-73FAB8FBADB6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812942" y="4741758"/>
            <a:ext cx="573438" cy="0"/>
          </a:xfrm>
          <a:prstGeom prst="straightConnector1">
            <a:avLst/>
          </a:prstGeom>
          <a:ln w="127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5828596A-D955-8346-8E13-40349003E4C2}"/>
              </a:ext>
            </a:extLst>
          </p:cNvPr>
          <p:cNvSpPr/>
          <p:nvPr/>
        </p:nvSpPr>
        <p:spPr>
          <a:xfrm>
            <a:off x="1881277" y="3429000"/>
            <a:ext cx="9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neuer State</a:t>
            </a:r>
            <a:endParaRPr lang="de-DE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6EDD40A9-90D5-504C-99B8-6533C5748C3A}"/>
              </a:ext>
            </a:extLst>
          </p:cNvPr>
          <p:cNvCxnSpPr/>
          <p:nvPr/>
        </p:nvCxnSpPr>
        <p:spPr>
          <a:xfrm>
            <a:off x="2812942" y="3525193"/>
            <a:ext cx="573438" cy="0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60E30F56-5A21-BF4C-8FE9-C80135D423A6}"/>
              </a:ext>
            </a:extLst>
          </p:cNvPr>
          <p:cNvCxnSpPr>
            <a:cxnSpLocks/>
          </p:cNvCxnSpPr>
          <p:nvPr/>
        </p:nvCxnSpPr>
        <p:spPr>
          <a:xfrm>
            <a:off x="2812942" y="3525193"/>
            <a:ext cx="0" cy="1216565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96DB6690-D27C-904E-AD72-5976A4C55D66}"/>
              </a:ext>
            </a:extLst>
          </p:cNvPr>
          <p:cNvCxnSpPr>
            <a:cxnSpLocks/>
          </p:cNvCxnSpPr>
          <p:nvPr/>
        </p:nvCxnSpPr>
        <p:spPr>
          <a:xfrm>
            <a:off x="6152828" y="3482550"/>
            <a:ext cx="0" cy="1216565"/>
          </a:xfrm>
          <a:prstGeom prst="line">
            <a:avLst/>
          </a:prstGeom>
          <a:ln w="1905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0E7B08F7-ED4F-B741-86C9-7983EF19830A}"/>
              </a:ext>
            </a:extLst>
          </p:cNvPr>
          <p:cNvCxnSpPr/>
          <p:nvPr/>
        </p:nvCxnSpPr>
        <p:spPr>
          <a:xfrm>
            <a:off x="5579390" y="3482550"/>
            <a:ext cx="573438" cy="0"/>
          </a:xfrm>
          <a:prstGeom prst="line">
            <a:avLst/>
          </a:prstGeom>
          <a:ln w="19050">
            <a:solidFill>
              <a:srgbClr val="FB8E2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BC4019E5-0CDE-2643-8346-D841CACEAFB7}"/>
              </a:ext>
            </a:extLst>
          </p:cNvPr>
          <p:cNvCxnSpPr>
            <a:cxnSpLocks/>
          </p:cNvCxnSpPr>
          <p:nvPr/>
        </p:nvCxnSpPr>
        <p:spPr>
          <a:xfrm>
            <a:off x="5579390" y="4699115"/>
            <a:ext cx="573438" cy="0"/>
          </a:xfrm>
          <a:prstGeom prst="straightConnector1">
            <a:avLst/>
          </a:prstGeom>
          <a:ln w="12700">
            <a:solidFill>
              <a:srgbClr val="FB8E2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590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Actions drücken aus, was in der Anwendung passiert ist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 (besser: Events? </a:t>
            </a:r>
            <a:r>
              <a:rPr lang="de-DE" sz="2000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🤓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650236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2861231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243810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550691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063526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5854149" y="3230563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562061" y="3432858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67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7028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enthält die fachliche Logik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Allgemeine Signatur: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077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199" y="1026060"/>
            <a:ext cx="9640515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enthält die fachliche Logik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Allgemeine Signatur: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5515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>
            <a:off x="0" y="5575140"/>
            <a:ext cx="990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nils.buzz</a:t>
            </a:r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77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react-state-example</a:t>
            </a:r>
            <a:endParaRPr lang="de-DE" sz="1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74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24612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enthält die fachliche Logik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Allgemeine Signatur: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2801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Logik wird aus Komponente in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geschoben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99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93138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müssen Kopien zurückgeben (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Kann sehr Code-</a:t>
            </a:r>
            <a:r>
              <a:rPr lang="de-DE" b="0" dirty="0" err="1">
                <a:solidFill>
                  <a:srgbClr val="36544F"/>
                </a:solidFill>
              </a:rPr>
              <a:t>lastig</a:t>
            </a:r>
            <a:r>
              <a:rPr lang="de-DE" b="0" dirty="0">
                <a:solidFill>
                  <a:srgbClr val="36544F"/>
                </a:solidFill>
              </a:rPr>
              <a:t> sein: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blogListOptionsReducer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"SET_BLOGLIST_FILTER_BY_LIKES":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...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likes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action.likes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"SET_BLOGLIST_SORT":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...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sortBy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action.sortBy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order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action.direction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B29E36-83C3-4042-9A28-801AF1CC4645}"/>
              </a:ext>
            </a:extLst>
          </p:cNvPr>
          <p:cNvSpPr txBox="1"/>
          <p:nvPr/>
        </p:nvSpPr>
        <p:spPr>
          <a:xfrm>
            <a:off x="7349735" y="3494034"/>
            <a:ext cx="2213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Das ist nur ein einfaches Beispiel 😱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A45CD0E-57D9-8C4A-89C2-5D606C48600B}"/>
              </a:ext>
            </a:extLst>
          </p:cNvPr>
          <p:cNvCxnSpPr>
            <a:cxnSpLocks/>
          </p:cNvCxnSpPr>
          <p:nvPr/>
        </p:nvCxnSpPr>
        <p:spPr>
          <a:xfrm flipH="1" flipV="1">
            <a:off x="4788976" y="3332136"/>
            <a:ext cx="2530944" cy="36419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085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947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reducer</a:t>
            </a:r>
            <a:r>
              <a:rPr lang="de-DE" dirty="0"/>
              <a:t>-Funktion mit immer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blogListOptionsReducer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"SET_BLOGLIST_FILTER_BY_LIKES":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.likes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action.likes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"SET_BLOGLIST_SORT":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.sortBy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action.sortBy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.order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action.direction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B53DD1-456F-CF42-971E-31872CDFEA73}"/>
              </a:ext>
            </a:extLst>
          </p:cNvPr>
          <p:cNvSpPr txBox="1"/>
          <p:nvPr/>
        </p:nvSpPr>
        <p:spPr>
          <a:xfrm>
            <a:off x="7349735" y="2874102"/>
            <a:ext cx="201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ist ein Proxy,</a:t>
            </a:r>
          </a:p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bleibt unverändert!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0B94F33-F4BB-404D-952C-A99DDE43709F}"/>
              </a:ext>
            </a:extLst>
          </p:cNvPr>
          <p:cNvCxnSpPr>
            <a:cxnSpLocks/>
          </p:cNvCxnSpPr>
          <p:nvPr/>
        </p:nvCxnSpPr>
        <p:spPr>
          <a:xfrm flipH="1" flipV="1">
            <a:off x="4130298" y="2983424"/>
            <a:ext cx="3189622" cy="9297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291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67770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einmal: Die Login-Form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52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7681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Zustand ist außerhalb der Form erst nach Button-Klick relevant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klaus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("");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 =&gt;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92CB600-AB8F-6848-A2A0-1F7CE8B00D3B}"/>
              </a:ext>
            </a:extLst>
          </p:cNvPr>
          <p:cNvSpPr txBox="1"/>
          <p:nvPr/>
        </p:nvSpPr>
        <p:spPr>
          <a:xfrm>
            <a:off x="4022682" y="2782669"/>
            <a:ext cx="4905954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b="1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Sehr einfaches Beispiel: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Zum Beispiel: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Tracking, ob Feld "besucht" wurde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Feld-Validierungen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keine Gesamt-Validierung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👉 Wiederverwendbare Form-Komponente könnte schlau sein!</a:t>
            </a:r>
          </a:p>
        </p:txBody>
      </p:sp>
    </p:spTree>
    <p:extLst>
      <p:ext uri="{BB962C8B-B14F-4D97-AF65-F5344CB8AC3E}">
        <p14:creationId xmlns:p14="http://schemas.microsoft.com/office/powerpoint/2010/main" val="127622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Zustand in React-Anwendungen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Lokaler </a:t>
            </a:r>
            <a:r>
              <a:rPr lang="de-DE" dirty="0" err="1"/>
              <a:t>vs</a:t>
            </a:r>
            <a:r>
              <a:rPr lang="de-DE" dirty="0"/>
              <a:t> globaler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Lokaler State steht in der Regel </a:t>
            </a:r>
            <a:r>
              <a:rPr lang="de-DE" dirty="0">
                <a:solidFill>
                  <a:srgbClr val="36544F"/>
                </a:solidFill>
              </a:rPr>
              <a:t>einer einzelnen</a:t>
            </a:r>
            <a:r>
              <a:rPr lang="de-DE" b="0" dirty="0">
                <a:solidFill>
                  <a:srgbClr val="36544F"/>
                </a:solidFill>
              </a:rPr>
              <a:t> Komponente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Globaler State steht der gesamten Anwendung zur Verfügung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Es gibt natürlich Überschneidungen...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54089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2938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Hält Zustand, </a:t>
            </a:r>
          </a:p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 </a:t>
            </a:r>
            <a:r>
              <a:rPr lang="de-DE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etc</a:t>
            </a:r>
            <a:endParaRPr lang="de-DE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2695492" y="3029447"/>
            <a:ext cx="3419061" cy="34389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196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Idee: Wiederverwendbare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???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(???)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6206819" y="2706281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🤔 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Wie kommen die Elemente an ihre Werte und die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Callbacks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?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570136" y="3029447"/>
            <a:ext cx="2544418" cy="63610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B0AC9D6-9B49-134F-B17C-136882BF9017}"/>
              </a:ext>
            </a:extLst>
          </p:cNvPr>
          <p:cNvCxnSpPr>
            <a:cxnSpLocks/>
          </p:cNvCxnSpPr>
          <p:nvPr/>
        </p:nvCxnSpPr>
        <p:spPr>
          <a:xfrm flipH="1">
            <a:off x="4723075" y="3181847"/>
            <a:ext cx="1543879" cy="130268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2FA0159-DB5E-1F4D-9627-CA094489A82E}"/>
              </a:ext>
            </a:extLst>
          </p:cNvPr>
          <p:cNvCxnSpPr>
            <a:cxnSpLocks/>
          </p:cNvCxnSpPr>
          <p:nvPr/>
        </p:nvCxnSpPr>
        <p:spPr>
          <a:xfrm flipH="1">
            <a:off x="4723075" y="3352612"/>
            <a:ext cx="2138901" cy="203837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21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=&gt; (</a:t>
            </a: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b="1" dirty="0">
              <a:solidFill>
                <a:srgbClr val="FB8E20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5792526" y="1951066"/>
            <a:ext cx="31577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Das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ist eine Funktion!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848432" y="2482903"/>
            <a:ext cx="1944094" cy="7214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44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-Property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password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</a:p>
          <a:p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formstate.username.value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</a:t>
            </a:r>
          </a:p>
          <a:p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   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formstate.password.value</a:t>
            </a:r>
            <a:r>
              <a:rPr lang="de-DE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}&gt;Login&lt;/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5792526" y="1951066"/>
            <a:ext cx="33141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Form-Komponente übergibt z.B. ein Objekt mit allen Formular-Teilen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>
            <a:off x="3848432" y="2482903"/>
            <a:ext cx="1944094" cy="7214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479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Die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4953000" y="3665747"/>
            <a:ext cx="44374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Angenommener State: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jedes Feld ein Eintrag im Objekt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zu jedem Eintrag gehört Wert,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username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password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...,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onChange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V="1">
            <a:off x="7744570" y="2767054"/>
            <a:ext cx="0" cy="1025719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210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Die Form-Komponente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props.children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0E0108-B71D-C948-9E03-6BB41269CDAC}"/>
              </a:ext>
            </a:extLst>
          </p:cNvPr>
          <p:cNvSpPr/>
          <p:nvPr/>
        </p:nvSpPr>
        <p:spPr>
          <a:xfrm>
            <a:off x="1960823" y="4023361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👉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ist eine </a:t>
            </a:r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 und kann aufgerufen werden!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4BC5E7-7173-444B-BF64-B5F7D3E9C531}"/>
              </a:ext>
            </a:extLst>
          </p:cNvPr>
          <p:cNvCxnSpPr>
            <a:cxnSpLocks/>
          </p:cNvCxnSpPr>
          <p:nvPr/>
        </p:nvCxnSpPr>
        <p:spPr>
          <a:xfrm flipH="1" flipV="1">
            <a:off x="2170706" y="3554233"/>
            <a:ext cx="254443" cy="469128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331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Nächster Ansatz: React </a:t>
            </a:r>
            <a:r>
              <a:rPr lang="de-DE" dirty="0" err="1"/>
              <a:t>Context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41360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Klassisch: State wird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0418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React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FD92397-5609-7C45-A702-DF1F3D8298E7}"/>
              </a:ext>
            </a:extLst>
          </p:cNvPr>
          <p:cNvSpPr/>
          <p:nvPr/>
        </p:nvSpPr>
        <p:spPr>
          <a:xfrm>
            <a:off x="859692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C07E25-1182-C24B-89C0-CD7971607ED0}"/>
              </a:ext>
            </a:extLst>
          </p:cNvPr>
          <p:cNvSpPr/>
          <p:nvPr/>
        </p:nvSpPr>
        <p:spPr>
          <a:xfrm>
            <a:off x="859691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296CC7-F152-9848-B7F3-CB05CF2CBAF8}"/>
              </a:ext>
            </a:extLst>
          </p:cNvPr>
          <p:cNvSpPr/>
          <p:nvPr/>
        </p:nvSpPr>
        <p:spPr>
          <a:xfrm>
            <a:off x="859690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6DDE66A-8624-A143-B258-6E599F21BE18}"/>
              </a:ext>
            </a:extLst>
          </p:cNvPr>
          <p:cNvSpPr/>
          <p:nvPr/>
        </p:nvSpPr>
        <p:spPr>
          <a:xfrm>
            <a:off x="859689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F48FDB9-A1DE-5544-A77E-0B04BB79840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2110153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2F00F70-10E7-0F40-99E9-ECBE2C0A50A5}"/>
              </a:ext>
            </a:extLst>
          </p:cNvPr>
          <p:cNvCxnSpPr/>
          <p:nvPr/>
        </p:nvCxnSpPr>
        <p:spPr>
          <a:xfrm flipH="1">
            <a:off x="2110150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4E26634-2D7C-E849-A02C-3D62BCD587E6}"/>
              </a:ext>
            </a:extLst>
          </p:cNvPr>
          <p:cNvCxnSpPr/>
          <p:nvPr/>
        </p:nvCxnSpPr>
        <p:spPr>
          <a:xfrm flipH="1">
            <a:off x="2110149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22838AB7-37D5-5644-9A41-9D127AB11C45}"/>
              </a:ext>
            </a:extLst>
          </p:cNvPr>
          <p:cNvSpPr/>
          <p:nvPr/>
        </p:nvSpPr>
        <p:spPr>
          <a:xfrm>
            <a:off x="2166519" y="2753944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C7476034-CF6D-6B43-AE1C-B11A9BB573AC}"/>
              </a:ext>
            </a:extLst>
          </p:cNvPr>
          <p:cNvSpPr/>
          <p:nvPr/>
        </p:nvSpPr>
        <p:spPr>
          <a:xfrm>
            <a:off x="2166519" y="3852072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E12BAD49-44EF-8347-A0C5-E643CB1528BA}"/>
              </a:ext>
            </a:extLst>
          </p:cNvPr>
          <p:cNvSpPr/>
          <p:nvPr/>
        </p:nvSpPr>
        <p:spPr>
          <a:xfrm>
            <a:off x="2169834" y="4950789"/>
            <a:ext cx="687754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props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75B827E-32B7-3D4D-A531-E422E6BFB523}"/>
              </a:ext>
            </a:extLst>
          </p:cNvPr>
          <p:cNvSpPr/>
          <p:nvPr/>
        </p:nvSpPr>
        <p:spPr>
          <a:xfrm>
            <a:off x="589805" y="6023860"/>
            <a:ext cx="3347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per Properties durchgereicht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41F053C-1467-3941-8CA8-1974A19D9CD0}"/>
              </a:ext>
            </a:extLst>
          </p:cNvPr>
          <p:cNvSpPr/>
          <p:nvPr/>
        </p:nvSpPr>
        <p:spPr>
          <a:xfrm>
            <a:off x="5653349" y="2043230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 mit State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0733FEE-8B7F-5B46-ADD4-FAFFC52D2EDB}"/>
              </a:ext>
            </a:extLst>
          </p:cNvPr>
          <p:cNvSpPr/>
          <p:nvPr/>
        </p:nvSpPr>
        <p:spPr>
          <a:xfrm>
            <a:off x="5653348" y="3130677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8BAC7EC-C7B3-3B4B-9749-D80CAE5B95F8}"/>
              </a:ext>
            </a:extLst>
          </p:cNvPr>
          <p:cNvSpPr/>
          <p:nvPr/>
        </p:nvSpPr>
        <p:spPr>
          <a:xfrm>
            <a:off x="5653347" y="4218124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EC8A4C9-B58B-DF4D-91A9-D30C450FD12A}"/>
              </a:ext>
            </a:extLst>
          </p:cNvPr>
          <p:cNvSpPr/>
          <p:nvPr/>
        </p:nvSpPr>
        <p:spPr>
          <a:xfrm>
            <a:off x="5653346" y="5305572"/>
            <a:ext cx="2500923" cy="526368"/>
          </a:xfrm>
          <a:prstGeom prst="rect">
            <a:avLst/>
          </a:prstGeom>
          <a:noFill/>
          <a:ln>
            <a:solidFill>
              <a:srgbClr val="3654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8BC8D7B-FD7E-674B-B252-0AB68FDF91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6903810" y="2569598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8813C56-5238-D94A-BE0B-12B534EBCD71}"/>
              </a:ext>
            </a:extLst>
          </p:cNvPr>
          <p:cNvCxnSpPr/>
          <p:nvPr/>
        </p:nvCxnSpPr>
        <p:spPr>
          <a:xfrm flipH="1">
            <a:off x="6903807" y="3660133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91802482-2B0B-CA41-A4D3-EEFE6AB3F9EB}"/>
              </a:ext>
            </a:extLst>
          </p:cNvPr>
          <p:cNvCxnSpPr/>
          <p:nvPr/>
        </p:nvCxnSpPr>
        <p:spPr>
          <a:xfrm flipH="1">
            <a:off x="6903806" y="4746047"/>
            <a:ext cx="1" cy="561079"/>
          </a:xfrm>
          <a:prstGeom prst="straightConnector1">
            <a:avLst/>
          </a:prstGeom>
          <a:ln w="28575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45897CF5-73F4-9842-B1E0-F639591666CA}"/>
              </a:ext>
            </a:extLst>
          </p:cNvPr>
          <p:cNvSpPr/>
          <p:nvPr/>
        </p:nvSpPr>
        <p:spPr>
          <a:xfrm>
            <a:off x="7892075" y="1923267"/>
            <a:ext cx="921056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provider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6C2F421C-7813-CF4D-9030-71731BF6A4EB}"/>
              </a:ext>
            </a:extLst>
          </p:cNvPr>
          <p:cNvSpPr/>
          <p:nvPr/>
        </p:nvSpPr>
        <p:spPr>
          <a:xfrm>
            <a:off x="8037565" y="5205720"/>
            <a:ext cx="890969" cy="192386"/>
          </a:xfrm>
          <a:prstGeom prst="roundRect">
            <a:avLst/>
          </a:prstGeom>
          <a:solidFill>
            <a:srgbClr val="1778B8"/>
          </a:solidFill>
          <a:ln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consumer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BC63BD1-917C-6F42-9CEA-7D47C21F5EEE}"/>
              </a:ext>
            </a:extLst>
          </p:cNvPr>
          <p:cNvSpPr/>
          <p:nvPr/>
        </p:nvSpPr>
        <p:spPr>
          <a:xfrm>
            <a:off x="5563216" y="6007372"/>
            <a:ext cx="3100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State wird mit </a:t>
            </a:r>
            <a:r>
              <a:rPr lang="de-DE" sz="14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4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bereitgestellt</a:t>
            </a:r>
            <a:endParaRPr lang="de-DE" sz="1400" b="1" dirty="0">
              <a:latin typeface="Source Sans Pro" panose="020B0503030403020204" pitchFamily="34" charset="0"/>
            </a:endParaRP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6EB4F44-E35F-7544-909D-AD272454199C}"/>
              </a:ext>
            </a:extLst>
          </p:cNvPr>
          <p:cNvCxnSpPr>
            <a:cxnSpLocks/>
          </p:cNvCxnSpPr>
          <p:nvPr/>
        </p:nvCxnSpPr>
        <p:spPr>
          <a:xfrm flipH="1">
            <a:off x="8536890" y="2115769"/>
            <a:ext cx="1" cy="3089951"/>
          </a:xfrm>
          <a:prstGeom prst="straightConnector1">
            <a:avLst/>
          </a:prstGeom>
          <a:ln w="28575">
            <a:solidFill>
              <a:srgbClr val="36544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4595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0581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– Provider-Komponente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({...});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FormContext.Provider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&lt;/form&gt;;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08D4-FB31-7946-8A27-A436E6BA9ECB}"/>
              </a:ext>
            </a:extLst>
          </p:cNvPr>
          <p:cNvSpPr/>
          <p:nvPr/>
        </p:nvSpPr>
        <p:spPr>
          <a:xfrm>
            <a:off x="5164844" y="4352330"/>
            <a:ext cx="3314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React-Element als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("klassisch")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28503B2C-201B-2748-A491-F25A8C820FD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332496" y="3998564"/>
            <a:ext cx="2832348" cy="67693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97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CF530-5ACE-5845-927B-057BAAC4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08F6F03-D2FE-DF47-91D8-187E51B87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4" y="188654"/>
            <a:ext cx="5888491" cy="508235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AF3A14F-D4BF-AF47-B7A1-0B5A911EBD35}"/>
              </a:ext>
            </a:extLst>
          </p:cNvPr>
          <p:cNvSpPr/>
          <p:nvPr/>
        </p:nvSpPr>
        <p:spPr>
          <a:xfrm rot="20923612">
            <a:off x="1173821" y="2406667"/>
            <a:ext cx="7558357" cy="646331"/>
          </a:xfrm>
          <a:prstGeom prst="rect">
            <a:avLst/>
          </a:prstGeom>
          <a:solidFill>
            <a:srgbClr val="D4EBE9">
              <a:alpha val="81000"/>
            </a:srgbClr>
          </a:solidFill>
          <a:ln w="63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 </a:t>
            </a:r>
            <a:r>
              <a:rPr lang="de-DE" sz="3600" b="1" dirty="0">
                <a:solidFill>
                  <a:srgbClr val="FB8E20"/>
                </a:solidFill>
                <a:latin typeface="Source Sans Pro" panose="020B0503030403020204" pitchFamily="34" charset="77"/>
              </a:rPr>
              <a:t>Wo haben wir hier überall State?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77"/>
              </a:rPr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0849745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- Zugriff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&lt;...&gt;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D6E1C7D-35FF-0F4D-8B0F-5969975E9C25}"/>
              </a:ext>
            </a:extLst>
          </p:cNvPr>
          <p:cNvSpPr/>
          <p:nvPr/>
        </p:nvSpPr>
        <p:spPr>
          <a:xfrm>
            <a:off x="3951802" y="3075773"/>
            <a:ext cx="33141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Provider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D5B495A-CC02-5545-9C4E-BA0E5F7FB2A8}"/>
              </a:ext>
            </a:extLst>
          </p:cNvPr>
          <p:cNvCxnSpPr>
            <a:cxnSpLocks/>
          </p:cNvCxnSpPr>
          <p:nvPr/>
        </p:nvCxnSpPr>
        <p:spPr>
          <a:xfrm flipH="1" flipV="1">
            <a:off x="2441050" y="3140765"/>
            <a:ext cx="1510752" cy="103570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84E2B54-8BD5-0341-B2D8-B91E3E4930B7}"/>
              </a:ext>
            </a:extLst>
          </p:cNvPr>
          <p:cNvSpPr/>
          <p:nvPr/>
        </p:nvSpPr>
        <p:spPr>
          <a:xfrm>
            <a:off x="3301121" y="3629770"/>
            <a:ext cx="331410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Consumer</a:t>
            </a:r>
          </a:p>
          <a:p>
            <a:endParaRPr lang="de-DE" sz="105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Komponenten unterhalb des Providers haben Zugriff auf das bereitgestellte Objekt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7D7370-10FD-BF4D-A335-098556C82026}"/>
              </a:ext>
            </a:extLst>
          </p:cNvPr>
          <p:cNvCxnSpPr>
            <a:cxnSpLocks/>
          </p:cNvCxnSpPr>
          <p:nvPr/>
        </p:nvCxnSpPr>
        <p:spPr>
          <a:xfrm flipH="1" flipV="1">
            <a:off x="1574358" y="3697357"/>
            <a:ext cx="1726763" cy="10097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278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43206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53203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Ein 2. Consumer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B355B1C-9172-B448-AC79-993763A35B27}"/>
              </a:ext>
            </a:extLst>
          </p:cNvPr>
          <p:cNvSpPr txBox="1"/>
          <p:nvPr/>
        </p:nvSpPr>
        <p:spPr>
          <a:xfrm>
            <a:off x="203200" y="4077781"/>
            <a:ext cx="95209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8556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7940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Formular mit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A6E0148-3750-D34F-AB1F-D3A8B35C96B5}"/>
              </a:ext>
            </a:extLst>
          </p:cNvPr>
          <p:cNvSpPr txBox="1"/>
          <p:nvPr/>
        </p:nvSpPr>
        <p:spPr>
          <a:xfrm>
            <a:off x="385073" y="2105519"/>
            <a:ext cx="952092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=&gt;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props.doLogin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.username.value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state.password.value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A5917C-2BA4-624F-A3F0-C415C21B1CBD}"/>
              </a:ext>
            </a:extLst>
          </p:cNvPr>
          <p:cNvSpPr/>
          <p:nvPr/>
        </p:nvSpPr>
        <p:spPr>
          <a:xfrm>
            <a:off x="5938116" y="1535417"/>
            <a:ext cx="33141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Form ist hier eine Art "logische"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Komponente, die aus mehreren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Teilen besteht.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Teile haben automatisch Zugriff auf den State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CFD8551C-1B60-A64A-9ACC-6192EE208827}"/>
              </a:ext>
            </a:extLst>
          </p:cNvPr>
          <p:cNvCxnSpPr>
            <a:cxnSpLocks/>
          </p:cNvCxnSpPr>
          <p:nvPr/>
        </p:nvCxnSpPr>
        <p:spPr>
          <a:xfrm flipH="1">
            <a:off x="3013544" y="2274081"/>
            <a:ext cx="2924572" cy="318044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195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6819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71321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4506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Noch mehr Consumer – alle brauchen den Formzustand für </a:t>
            </a:r>
            <a:r>
              <a:rPr lang="de-DE" b="0" u="sng" dirty="0">
                <a:solidFill>
                  <a:srgbClr val="36544F"/>
                </a:solidFill>
              </a:rPr>
              <a:t>ein</a:t>
            </a:r>
            <a:r>
              <a:rPr lang="de-DE" b="0" dirty="0">
                <a:solidFill>
                  <a:srgbClr val="36544F"/>
                </a:solidFill>
              </a:rPr>
              <a:t> Feld</a:t>
            </a: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5368B49-7188-6D49-9865-29D586A102F3}"/>
              </a:ext>
            </a:extLst>
          </p:cNvPr>
          <p:cNvSpPr txBox="1"/>
          <p:nvPr/>
        </p:nvSpPr>
        <p:spPr>
          <a:xfrm>
            <a:off x="203200" y="5638190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MeineEigeneKomponente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verwenden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F10F75-5E76-DA44-981B-733F6E162001}"/>
              </a:ext>
            </a:extLst>
          </p:cNvPr>
          <p:cNvSpPr/>
          <p:nvPr/>
        </p:nvSpPr>
        <p:spPr>
          <a:xfrm>
            <a:off x="7572356" y="2845943"/>
            <a:ext cx="33141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Redundanter Code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Implementierungsdetail</a:t>
            </a:r>
          </a:p>
          <a:p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Context</a:t>
            </a:r>
            <a:r>
              <a:rPr lang="de-DE" sz="16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2BBA502-D9A0-1B4C-9680-619F83AB501E}"/>
              </a:ext>
            </a:extLst>
          </p:cNvPr>
          <p:cNvCxnSpPr>
            <a:cxnSpLocks/>
          </p:cNvCxnSpPr>
          <p:nvPr/>
        </p:nvCxnSpPr>
        <p:spPr>
          <a:xfrm flipH="1" flipV="1">
            <a:off x="6410019" y="2782957"/>
            <a:ext cx="1125141" cy="493873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703F9FB-AAFC-E442-8F81-9ACC9234A557}"/>
              </a:ext>
            </a:extLst>
          </p:cNvPr>
          <p:cNvCxnSpPr>
            <a:cxnSpLocks/>
          </p:cNvCxnSpPr>
          <p:nvPr/>
        </p:nvCxnSpPr>
        <p:spPr>
          <a:xfrm flipH="1">
            <a:off x="6388693" y="3328420"/>
            <a:ext cx="1146467" cy="90373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4D372CF-7E0A-FE4D-8A4C-E8888F7FEDFD}"/>
              </a:ext>
            </a:extLst>
          </p:cNvPr>
          <p:cNvCxnSpPr>
            <a:cxnSpLocks/>
          </p:cNvCxnSpPr>
          <p:nvPr/>
        </p:nvCxnSpPr>
        <p:spPr>
          <a:xfrm flipH="1">
            <a:off x="6615485" y="3325640"/>
            <a:ext cx="956871" cy="2603585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2B34EFA-7145-0141-AA1F-CF0FA2D2BA01}"/>
              </a:ext>
            </a:extLst>
          </p:cNvPr>
          <p:cNvCxnSpPr>
            <a:cxnSpLocks/>
          </p:cNvCxnSpPr>
          <p:nvPr/>
        </p:nvCxnSpPr>
        <p:spPr>
          <a:xfrm flipH="1" flipV="1">
            <a:off x="5955527" y="3080095"/>
            <a:ext cx="1579633" cy="235202"/>
          </a:xfrm>
          <a:prstGeom prst="straightConnector1">
            <a:avLst/>
          </a:prstGeom>
          <a:ln w="25400">
            <a:solidFill>
              <a:srgbClr val="3654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861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Formular für neuen Blog 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76C178A-6CD8-7749-95E4-CCEE5BC8BD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0785" y="2125203"/>
            <a:ext cx="4788722" cy="42300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2174852" y="3587311"/>
            <a:ext cx="4528098" cy="19308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130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3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Kommunikation von </a:t>
            </a:r>
            <a:r>
              <a:rPr lang="de-DE" dirty="0" err="1"/>
              <a:t>KOmponenten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State über Komponentengrenzen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Custom Hook für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	</a:t>
            </a:r>
          </a:p>
          <a:p>
            <a:pPr marL="0" indent="0">
              <a:buNone/>
            </a:pPr>
            <a:r>
              <a:rPr lang="de-DE" dirty="0"/>
              <a:t>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EC6A43-EED2-2D46-A98E-6D75A8E486FF}"/>
              </a:ext>
            </a:extLst>
          </p:cNvPr>
          <p:cNvSpPr txBox="1"/>
          <p:nvPr/>
        </p:nvSpPr>
        <p:spPr>
          <a:xfrm>
            <a:off x="203200" y="2136338"/>
            <a:ext cx="9520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FormContext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14EDEB9-89EE-7F42-9860-FDF7698DB980}"/>
              </a:ext>
            </a:extLst>
          </p:cNvPr>
          <p:cNvSpPr/>
          <p:nvPr/>
        </p:nvSpPr>
        <p:spPr>
          <a:xfrm>
            <a:off x="203200" y="4232155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5164B8-928D-A644-9266-CC89C080274B}"/>
              </a:ext>
            </a:extLst>
          </p:cNvPr>
          <p:cNvSpPr txBox="1"/>
          <p:nvPr/>
        </p:nvSpPr>
        <p:spPr>
          <a:xfrm>
            <a:off x="203200" y="3998269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InputField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DF464CC-FBAF-C249-A8E4-11CC52B5AF21}"/>
              </a:ext>
            </a:extLst>
          </p:cNvPr>
          <p:cNvSpPr txBox="1"/>
          <p:nvPr/>
        </p:nvSpPr>
        <p:spPr>
          <a:xfrm>
            <a:off x="203200" y="5309373"/>
            <a:ext cx="95209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useFieldState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textarea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24338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React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 auch für "echte" globale Daten</a:t>
            </a:r>
          </a:p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3614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Genau wie beim </a:t>
            </a:r>
            <a:r>
              <a:rPr lang="de-DE" dirty="0" err="1"/>
              <a:t>FormContext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9BA2FC-73E6-FA46-B8EE-BEA6D025BDA1}"/>
              </a:ext>
            </a:extLst>
          </p:cNvPr>
          <p:cNvSpPr txBox="1"/>
          <p:nvPr/>
        </p:nvSpPr>
        <p:spPr>
          <a:xfrm>
            <a:off x="842271" y="254449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380098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Wird ganz oben in der Hierarchie eingebunden, ganze Anwendung hat darauf Zugriff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1" y="2544490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1" y="5026414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410197" y="5903577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Ebenfalls wie beim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FormContext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5" y="6051722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2672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Provider stellt nicht nur </a:t>
            </a:r>
            <a:r>
              <a:rPr lang="de-DE" u="sng" dirty="0"/>
              <a:t>Zustand</a:t>
            </a:r>
            <a:r>
              <a:rPr lang="de-DE" dirty="0"/>
              <a:t>, sondern auch </a:t>
            </a:r>
            <a:r>
              <a:rPr lang="de-DE" u="sng" dirty="0"/>
              <a:t>Funktionen</a:t>
            </a:r>
            <a:r>
              <a:rPr lang="de-DE" dirty="0"/>
              <a:t> zur zur Verarbeitung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74421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67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775033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49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TextField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onButtonClick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</a:p>
          <a:p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formState.username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formState.password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&lt;/Button&gt;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86226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5695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Angemeldeter Benutzer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BD06244-F630-B546-A315-2B481E6145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2422151"/>
            <a:ext cx="6356626" cy="36769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5216056" y="2943970"/>
            <a:ext cx="1343770" cy="20673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3456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25336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err="1"/>
              <a:t>useReducer</a:t>
            </a:r>
            <a:r>
              <a:rPr lang="de-DE" sz="2000" dirty="0"/>
              <a:t> &amp; </a:t>
            </a:r>
            <a:r>
              <a:rPr lang="de-DE" sz="2000" dirty="0" err="1"/>
              <a:t>useContext</a:t>
            </a:r>
            <a:r>
              <a:rPr lang="de-DE" sz="2000" dirty="0"/>
              <a:t> </a:t>
            </a:r>
            <a:r>
              <a:rPr lang="de-DE" sz="2000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Wir können den </a:t>
            </a:r>
            <a:r>
              <a:rPr lang="de-DE" sz="2000" b="0" dirty="0" err="1">
                <a:solidFill>
                  <a:srgbClr val="36544F"/>
                </a:solidFill>
              </a:rPr>
              <a:t>AuthContext</a:t>
            </a:r>
            <a:r>
              <a:rPr lang="de-DE" sz="2000" b="0" dirty="0">
                <a:solidFill>
                  <a:srgbClr val="36544F"/>
                </a:solidFill>
              </a:rPr>
              <a:t> mit </a:t>
            </a:r>
            <a:r>
              <a:rPr lang="de-DE" sz="2000" b="0" dirty="0" err="1">
                <a:solidFill>
                  <a:srgbClr val="36544F"/>
                </a:solidFill>
              </a:rPr>
              <a:t>useReducer</a:t>
            </a:r>
            <a:r>
              <a:rPr lang="de-DE" sz="2000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Bereitgestellte Funktionen </a:t>
            </a:r>
            <a:r>
              <a:rPr lang="de-DE" sz="2000" b="0" dirty="0" err="1">
                <a:solidFill>
                  <a:srgbClr val="36544F"/>
                </a:solidFill>
              </a:rPr>
              <a:t>dispatchen</a:t>
            </a:r>
            <a:r>
              <a:rPr lang="de-DE" sz="2000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sz="2000" b="0" dirty="0" err="1">
                <a:solidFill>
                  <a:srgbClr val="36544F"/>
                </a:solidFill>
              </a:rPr>
              <a:t>Zusand</a:t>
            </a:r>
            <a:r>
              <a:rPr lang="de-DE" sz="2000" b="0" dirty="0">
                <a:solidFill>
                  <a:srgbClr val="36544F"/>
                </a:solidFill>
              </a:rPr>
              <a:t> pro </a:t>
            </a:r>
            <a:r>
              <a:rPr lang="de-DE" sz="2000" b="0" dirty="0" err="1">
                <a:solidFill>
                  <a:srgbClr val="36544F"/>
                </a:solidFill>
              </a:rPr>
              <a:t>Anwenungsteil</a:t>
            </a:r>
            <a:r>
              <a:rPr lang="de-DE" sz="2000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sz="2000" b="0" dirty="0" err="1">
                <a:solidFill>
                  <a:srgbClr val="36544F"/>
                </a:solidFill>
              </a:rPr>
              <a:t>reducer</a:t>
            </a:r>
            <a:r>
              <a:rPr lang="de-DE" sz="2000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sz="2000" b="0" dirty="0" err="1">
                <a:solidFill>
                  <a:srgbClr val="36544F"/>
                </a:solidFill>
              </a:rPr>
              <a:t>dispatch</a:t>
            </a:r>
            <a:r>
              <a:rPr lang="de-DE" sz="2000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946582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kombiniert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Globaler Zustand (kann ganz oben in der Hierarchie eingefügt werden)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	Strukturierung nach Geschmack möglich (</a:t>
            </a:r>
            <a:r>
              <a:rPr lang="de-DE" b="0" dirty="0" err="1">
                <a:solidFill>
                  <a:srgbClr val="36544F"/>
                </a:solidFill>
              </a:rPr>
              <a:t>Zusand</a:t>
            </a:r>
            <a:r>
              <a:rPr lang="de-DE" b="0" dirty="0">
                <a:solidFill>
                  <a:srgbClr val="36544F"/>
                </a:solidFill>
              </a:rPr>
              <a:t> pro </a:t>
            </a:r>
            <a:r>
              <a:rPr lang="de-DE" b="0" dirty="0" err="1">
                <a:solidFill>
                  <a:srgbClr val="36544F"/>
                </a:solidFill>
              </a:rPr>
              <a:t>Anwenungsteil</a:t>
            </a:r>
            <a:r>
              <a:rPr lang="de-DE" b="0" dirty="0">
                <a:solidFill>
                  <a:srgbClr val="36544F"/>
                </a:solidFill>
              </a:rPr>
              <a:t> möglich)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Geschäftslogik jetzt aus den Komponenten raus (dank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👍 Technik ist Transparent für Consumer (kein </a:t>
            </a:r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-Aufruf...)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Performance bei häufigen Änderungen?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Actions, die von mehreren </a:t>
            </a:r>
            <a:r>
              <a:rPr lang="de-DE" b="0" dirty="0" err="1">
                <a:solidFill>
                  <a:srgbClr val="36544F"/>
                </a:solidFill>
              </a:rPr>
              <a:t>Reducern</a:t>
            </a:r>
            <a:r>
              <a:rPr lang="de-DE" b="0" dirty="0">
                <a:solidFill>
                  <a:srgbClr val="36544F"/>
                </a:solidFill>
              </a:rPr>
              <a:t> verarbeitet werden sollen?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👎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 (Visualisierung der Änderungen am globalen Zustand)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? 😇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8360530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/>
          <p:cNvSpPr txBox="1"/>
          <p:nvPr/>
        </p:nvSpPr>
        <p:spPr>
          <a:xfrm>
            <a:off x="3420370" y="4023759"/>
            <a:ext cx="3065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endParaRPr lang="de-DE" sz="2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E035092-67D0-0C48-807E-3E96F3D12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64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2: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im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globlen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Redux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Store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588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verschiebt Verantwortlichkeiten aus der React-Komponente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 descr="Ein Bild, das Text, Spiel enthält.&#10;&#10;Automatisch generierte Beschreibung">
            <a:extLst>
              <a:ext uri="{FF2B5EF4-FFF2-40B4-BE49-F238E27FC236}">
                <a16:creationId xmlns:a16="http://schemas.microsoft.com/office/drawing/2014/main" id="{44DD168D-4F1E-4C4F-90FF-B21291891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949" y="1872412"/>
            <a:ext cx="7320101" cy="452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24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verschiebt Verantwortlichkeiten aus der React-Komponente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4CE79B-7B2A-1841-A1F3-27D16DDDC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64" y="1617221"/>
            <a:ext cx="7034872" cy="497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4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verschiebt Verantwortlichkeiten aus der React-Komponente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Der globale State ("Store") besteht aus mehreren Teilen ("Slices")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verwaltet jeweils einen Slice</a:t>
            </a:r>
          </a:p>
          <a:p>
            <a:r>
              <a:rPr lang="de-DE" b="0" dirty="0">
                <a:solidFill>
                  <a:srgbClr val="36544F"/>
                </a:solidFill>
              </a:rPr>
              <a:t>Die </a:t>
            </a:r>
            <a:r>
              <a:rPr lang="de-DE" b="0" dirty="0" err="1">
                <a:solidFill>
                  <a:srgbClr val="36544F"/>
                </a:solidFill>
              </a:rPr>
              <a:t>slices</a:t>
            </a:r>
            <a:r>
              <a:rPr lang="de-DE" b="0" dirty="0">
                <a:solidFill>
                  <a:srgbClr val="36544F"/>
                </a:solidFill>
              </a:rPr>
              <a:t> sind von einander getrennt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haben auf </a:t>
            </a:r>
            <a:r>
              <a:rPr lang="de-DE" b="0" u="sng" dirty="0">
                <a:solidFill>
                  <a:srgbClr val="36544F"/>
                </a:solidFill>
              </a:rPr>
              <a:t>alle</a:t>
            </a:r>
            <a:r>
              <a:rPr lang="de-DE" b="0" dirty="0">
                <a:solidFill>
                  <a:srgbClr val="36544F"/>
                </a:solidFill>
              </a:rPr>
              <a:t> Slices zugriff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4CE79B-7B2A-1841-A1F3-27D16DDDC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4" r="41096" b="75337"/>
          <a:stretch/>
        </p:blipFill>
        <p:spPr>
          <a:xfrm>
            <a:off x="3099661" y="4157083"/>
            <a:ext cx="3386380" cy="207781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C5014AB-2365-314E-88A7-028ADF9A42CE}"/>
              </a:ext>
            </a:extLst>
          </p:cNvPr>
          <p:cNvSpPr txBox="1"/>
          <p:nvPr/>
        </p:nvSpPr>
        <p:spPr>
          <a:xfrm>
            <a:off x="3983065" y="4769720"/>
            <a:ext cx="207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auth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2878374-9029-2944-AAB0-31694D5A8832}"/>
              </a:ext>
            </a:extLst>
          </p:cNvPr>
          <p:cNvSpPr txBox="1"/>
          <p:nvPr/>
        </p:nvSpPr>
        <p:spPr>
          <a:xfrm>
            <a:off x="3983065" y="5077103"/>
            <a:ext cx="207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blog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ED04453-9400-E440-94AC-173E232825C8}"/>
              </a:ext>
            </a:extLst>
          </p:cNvPr>
          <p:cNvSpPr txBox="1"/>
          <p:nvPr/>
        </p:nvSpPr>
        <p:spPr>
          <a:xfrm>
            <a:off x="3983065" y="5389224"/>
            <a:ext cx="207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D4EBE9"/>
                </a:solidFill>
                <a:latin typeface="Source Sans Pro" panose="020B0503030403020204" pitchFamily="34" charset="0"/>
              </a:rPr>
              <a:t>options</a:t>
            </a:r>
            <a:endParaRPr lang="de-DE" dirty="0">
              <a:solidFill>
                <a:srgbClr val="D4EBE9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7684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 ("Klassiker")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muss eine Komponente aus dem Store die benötigten Daten abfragen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Nur wenn sich die abgefragten Daten ändern, wird die Komponente neu gerendert (nicht bei </a:t>
            </a:r>
            <a:r>
              <a:rPr lang="de-DE" b="0" i="1" dirty="0">
                <a:solidFill>
                  <a:srgbClr val="36544F"/>
                </a:solidFill>
              </a:rPr>
              <a:t>jedem</a:t>
            </a:r>
            <a:r>
              <a:rPr lang="de-DE" b="0" dirty="0">
                <a:solidFill>
                  <a:srgbClr val="36544F"/>
                </a:solidFill>
              </a:rPr>
              <a:t> Update im Store!)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8728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 ("Klassiker")</a:t>
            </a: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muss eine Komponente aus dem Store die benötigten Daten abfragen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Nur wenn sich die abgefragten Daten ändern, wird die Komponente neu gerendert (nicht bei jedem Update im Store!)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29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 Für State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Global oder lokal? Ein einzelnes Blog-Post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0C4153E-3D1F-1347-B02D-088563BB4A7A}"/>
              </a:ext>
            </a:extLst>
          </p:cNvPr>
          <p:cNvSpPr txBox="1"/>
          <p:nvPr/>
        </p:nvSpPr>
        <p:spPr>
          <a:xfrm>
            <a:off x="1097280" y="-2226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30F4BA-FE7E-3543-BA46-7F58DA3DF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200" y="1616320"/>
            <a:ext cx="7945778" cy="473897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609B9A9-FA1D-5E47-A54B-8B4B2E679DA4}"/>
              </a:ext>
            </a:extLst>
          </p:cNvPr>
          <p:cNvSpPr/>
          <p:nvPr/>
        </p:nvSpPr>
        <p:spPr>
          <a:xfrm>
            <a:off x="385101" y="3299792"/>
            <a:ext cx="5665842" cy="287837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344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("modern")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994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Custom Hook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={...}&gt;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24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Optimierung: 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0824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48C833C-50DE-DF42-A8D7-1A5C74C744AF}"/>
              </a:ext>
            </a:extLst>
          </p:cNvPr>
          <p:cNvSpPr/>
          <p:nvPr/>
        </p:nvSpPr>
        <p:spPr>
          <a:xfrm>
            <a:off x="203200" y="4735481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der zuletzt angeklickten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(nur auf dem Client gehalten)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BFDC921F-F045-BB49-98A5-3553E586F202}"/>
              </a:ext>
            </a:extLst>
          </p:cNvPr>
          <p:cNvCxnSpPr>
            <a:cxnSpLocks/>
          </p:cNvCxnSpPr>
          <p:nvPr/>
        </p:nvCxnSpPr>
        <p:spPr>
          <a:xfrm flipH="1" flipV="1">
            <a:off x="795131" y="4352331"/>
            <a:ext cx="87464" cy="410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1016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94A632D-A455-4848-8CF5-84D40ECFA480}"/>
              </a:ext>
            </a:extLst>
          </p:cNvPr>
          <p:cNvSpPr/>
          <p:nvPr/>
        </p:nvSpPr>
        <p:spPr>
          <a:xfrm>
            <a:off x="4895795" y="5510706"/>
            <a:ext cx="3794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Im Store: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Ids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und Liste mit Posts</a:t>
            </a:r>
          </a:p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("normalisiert")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4054BA2-A155-0242-901C-9359B7CD318D}"/>
              </a:ext>
            </a:extLst>
          </p:cNvPr>
          <p:cNvCxnSpPr>
            <a:cxnSpLocks/>
          </p:cNvCxnSpPr>
          <p:nvPr/>
        </p:nvCxnSpPr>
        <p:spPr>
          <a:xfrm flipH="1" flipV="1">
            <a:off x="6806317" y="3347499"/>
            <a:ext cx="1137037" cy="2353587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4D737-C1E7-824F-AA4F-A5AD33384BBF}"/>
              </a:ext>
            </a:extLst>
          </p:cNvPr>
          <p:cNvCxnSpPr>
            <a:cxnSpLocks/>
          </p:cNvCxnSpPr>
          <p:nvPr/>
        </p:nvCxnSpPr>
        <p:spPr>
          <a:xfrm flipH="1" flipV="1">
            <a:off x="5575190" y="4735481"/>
            <a:ext cx="500042" cy="965606"/>
          </a:xfrm>
          <a:prstGeom prst="line">
            <a:avLst/>
          </a:prstGeom>
          <a:ln w="22225">
            <a:solidFill>
              <a:srgbClr val="FB8E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4D809DE1-959D-2B44-9416-2712AFD7CEC8}"/>
              </a:ext>
            </a:extLst>
          </p:cNvPr>
          <p:cNvSpPr/>
          <p:nvPr/>
        </p:nvSpPr>
        <p:spPr>
          <a:xfrm>
            <a:off x="202704" y="4524292"/>
            <a:ext cx="49575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9918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(Komplexe) Auswahl aus dem globalen State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83EBCE1-0467-094C-A228-D315181B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583130"/>
            <a:ext cx="1930828" cy="26946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ACA4B89-6CB3-DF42-A6B9-FC0087C9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272" y="1347294"/>
            <a:ext cx="4957527" cy="358251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6767988-CE78-2348-B455-E634BD66F04B}"/>
              </a:ext>
            </a:extLst>
          </p:cNvPr>
          <p:cNvSpPr/>
          <p:nvPr/>
        </p:nvSpPr>
        <p:spPr>
          <a:xfrm>
            <a:off x="236528" y="3792772"/>
            <a:ext cx="646067" cy="182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B6531BA-B28D-F44E-936B-7397857245EE}"/>
              </a:ext>
            </a:extLst>
          </p:cNvPr>
          <p:cNvSpPr/>
          <p:nvPr/>
        </p:nvSpPr>
        <p:spPr>
          <a:xfrm>
            <a:off x="202704" y="4524292"/>
            <a:ext cx="4957527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Wann muss die </a:t>
            </a:r>
            <a:r>
              <a:rPr lang="de-DE" sz="1600" b="1" dirty="0" err="1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History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neu gerendert werden?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Enthaltener Post hat sich geändert</a:t>
            </a:r>
          </a:p>
          <a:p>
            <a:endParaRPr lang="de-DE" sz="105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Post in Liste dazugekommen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CE2906C-EA1E-1141-8E62-75073727ABC5}"/>
              </a:ext>
            </a:extLst>
          </p:cNvPr>
          <p:cNvSpPr/>
          <p:nvPr/>
        </p:nvSpPr>
        <p:spPr>
          <a:xfrm>
            <a:off x="154996" y="2112832"/>
            <a:ext cx="1641999" cy="199799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9270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2073265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87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343373" y="5247165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Wenn sich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irgendein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Post ändert (oder dazu kommt), wird neu gerendert 😢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2496710" y="3429000"/>
            <a:ext cx="1948071" cy="193813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0078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Lösungen?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 vielleicht?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Sidebar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allPosts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state.blog.posts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postIds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state.viewHistory.postsViewed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postsInSidesBar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allPosts.filter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(p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postsIds.include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p.id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8189514-C72D-D24A-9707-F12C3F46AF8D}"/>
              </a:ext>
            </a:extLst>
          </p:cNvPr>
          <p:cNvSpPr/>
          <p:nvPr/>
        </p:nvSpPr>
        <p:spPr>
          <a:xfrm>
            <a:off x="4279762" y="4645238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Bei </a:t>
            </a:r>
            <a:r>
              <a:rPr lang="de-DE" sz="16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jedem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rendern neu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berechen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?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3CDD8B6-3374-8840-AD9C-6BEEBED5BFA7}"/>
              </a:ext>
            </a:extLst>
          </p:cNvPr>
          <p:cNvCxnSpPr>
            <a:cxnSpLocks/>
          </p:cNvCxnSpPr>
          <p:nvPr/>
        </p:nvCxnSpPr>
        <p:spPr>
          <a:xfrm flipH="1" flipV="1">
            <a:off x="3108960" y="4261900"/>
            <a:ext cx="1518699" cy="49298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291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36544F"/>
          </a:solidFill>
        </a:ln>
      </a:spPr>
      <a:bodyPr rtlCol="0" anchor="ctr"/>
      <a:lstStyle>
        <a:defPPr algn="ctr">
          <a:defRPr dirty="0" err="1" smtClean="0">
            <a:solidFill>
              <a:srgbClr val="36544F"/>
            </a:solidFill>
            <a:latin typeface="Source Sans Pro" panose="020B0503030403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7409</Words>
  <Application>Microsoft Macintosh PowerPoint</Application>
  <PresentationFormat>A4-Papier (210 x 297 mm)</PresentationFormat>
  <Paragraphs>1616</Paragraphs>
  <Slides>111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111</vt:i4>
      </vt:variant>
    </vt:vector>
  </HeadingPairs>
  <TitlesOfParts>
    <vt:vector size="122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OOSE Abendvortrag Online | Mai 2020 | @nilshartmann</vt:lpstr>
      <vt:lpstr>https://nilshartmann.net</vt:lpstr>
      <vt:lpstr>PowerPoint-Präsentation</vt:lpstr>
      <vt:lpstr>Ein Beispiel...</vt:lpstr>
      <vt:lpstr>Zustand in React-Anwendungen</vt:lpstr>
      <vt:lpstr>Ein Beispiel...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Beispiele Für State</vt:lpstr>
      <vt:lpstr>Eigenschaften von Zustand</vt:lpstr>
      <vt:lpstr>Eigenschaften von Zustand</vt:lpstr>
      <vt:lpstr>Eigenschaften von Zustand</vt:lpstr>
      <vt:lpstr>Eigenschaften von Zustand</vt:lpstr>
      <vt:lpstr>Eigenschaften von Zustand</vt:lpstr>
      <vt:lpstr>PowerPoint-Präsentation</vt:lpstr>
      <vt:lpstr>Zustand in React anwendungen</vt:lpstr>
      <vt:lpstr>Lokaler State</vt:lpstr>
      <vt:lpstr>Lokaler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Hooks als Alternative</vt:lpstr>
      <vt:lpstr>Hooks als Alternative</vt:lpstr>
      <vt:lpstr>Custom Hooks zur Verwaltung von State</vt:lpstr>
      <vt:lpstr>Custom Hooks zur Verwaltung von State</vt:lpstr>
      <vt:lpstr>Custom Hooks zur Verwaltung von State</vt:lpstr>
      <vt:lpstr>Custom Hooks zur Verwaltung von State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React Context</vt:lpstr>
      <vt:lpstr>React Context</vt:lpstr>
      <vt:lpstr>React Context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Kommunikation von KOmponenten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PowerPoint-Präsentation</vt:lpstr>
      <vt:lpstr>Globale Daten</vt:lpstr>
      <vt:lpstr>Redux</vt:lpstr>
      <vt:lpstr>Redux</vt:lpstr>
      <vt:lpstr>Redux</vt:lpstr>
      <vt:lpstr>Redux</vt:lpstr>
      <vt:lpstr>Redux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Globaler Zustand</vt:lpstr>
      <vt:lpstr>Ausblick: Redux</vt:lpstr>
      <vt:lpstr>Alternativen</vt:lpstr>
      <vt:lpstr>Alternativen</vt:lpstr>
      <vt:lpstr>Alternativen</vt:lpstr>
      <vt:lpstr>Alternativen</vt:lpstr>
      <vt:lpstr>Alternativen</vt:lpstr>
      <vt:lpstr>Zusammenfassung</vt:lpstr>
      <vt:lpstr>https://reacttraining.dev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1034</cp:revision>
  <cp:lastPrinted>2019-09-04T14:49:47Z</cp:lastPrinted>
  <dcterms:created xsi:type="dcterms:W3CDTF">2016-03-28T15:59:53Z</dcterms:created>
  <dcterms:modified xsi:type="dcterms:W3CDTF">2020-05-12T15:28:48Z</dcterms:modified>
</cp:coreProperties>
</file>